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42" r:id="rId2"/>
    <p:sldId id="404" r:id="rId3"/>
    <p:sldId id="431" r:id="rId4"/>
    <p:sldId id="433" r:id="rId5"/>
    <p:sldId id="434" r:id="rId6"/>
    <p:sldId id="471" r:id="rId7"/>
    <p:sldId id="436" r:id="rId8"/>
    <p:sldId id="467" r:id="rId9"/>
    <p:sldId id="469" r:id="rId10"/>
    <p:sldId id="468" r:id="rId11"/>
    <p:sldId id="435" r:id="rId12"/>
    <p:sldId id="462" r:id="rId13"/>
    <p:sldId id="441" r:id="rId14"/>
    <p:sldId id="470" r:id="rId15"/>
    <p:sldId id="464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222D3A"/>
    <a:srgbClr val="00FF00"/>
    <a:srgbClr val="FFFFFF"/>
    <a:srgbClr val="222F3C"/>
    <a:srgbClr val="231F20"/>
    <a:srgbClr val="F0F2F6"/>
    <a:srgbClr val="F2F2F2"/>
    <a:srgbClr val="EBE6EB"/>
    <a:srgbClr val="222A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4DB4BE-71E8-4C86-B10B-9AD8136E1BC8}" v="1" dt="2021-10-06T23:13:44.4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35" autoAdjust="0"/>
    <p:restoredTop sz="90377" autoAdjust="0"/>
  </p:normalViewPr>
  <p:slideViewPr>
    <p:cSldViewPr snapToGrid="0">
      <p:cViewPr varScale="1">
        <p:scale>
          <a:sx n="71" d="100"/>
          <a:sy n="71" d="100"/>
        </p:scale>
        <p:origin x="1181" y="86"/>
      </p:cViewPr>
      <p:guideLst/>
    </p:cSldViewPr>
  </p:slid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i Walker" userId="a5915b7ca743fd7c" providerId="LiveId" clId="{014DB4BE-71E8-4C86-B10B-9AD8136E1BC8}"/>
    <pc:docChg chg="addSld delSld modSld">
      <pc:chgData name="Kari Walker" userId="a5915b7ca743fd7c" providerId="LiveId" clId="{014DB4BE-71E8-4C86-B10B-9AD8136E1BC8}" dt="2021-10-06T23:13:44.455" v="15"/>
      <pc:docMkLst>
        <pc:docMk/>
      </pc:docMkLst>
      <pc:sldChg chg="del">
        <pc:chgData name="Kari Walker" userId="a5915b7ca743fd7c" providerId="LiveId" clId="{014DB4BE-71E8-4C86-B10B-9AD8136E1BC8}" dt="2021-10-06T23:03:33.460" v="1" actId="47"/>
        <pc:sldMkLst>
          <pc:docMk/>
          <pc:sldMk cId="4194545546" sldId="456"/>
        </pc:sldMkLst>
      </pc:sldChg>
      <pc:sldChg chg="modSp mod">
        <pc:chgData name="Kari Walker" userId="a5915b7ca743fd7c" providerId="LiveId" clId="{014DB4BE-71E8-4C86-B10B-9AD8136E1BC8}" dt="2021-10-06T23:03:58.690" v="12" actId="20577"/>
        <pc:sldMkLst>
          <pc:docMk/>
          <pc:sldMk cId="3741917614" sldId="462"/>
        </pc:sldMkLst>
        <pc:spChg chg="mod">
          <ac:chgData name="Kari Walker" userId="a5915b7ca743fd7c" providerId="LiveId" clId="{014DB4BE-71E8-4C86-B10B-9AD8136E1BC8}" dt="2021-10-06T23:03:58.690" v="12" actId="20577"/>
          <ac:spMkLst>
            <pc:docMk/>
            <pc:sldMk cId="3741917614" sldId="462"/>
            <ac:spMk id="10" creationId="{30A2D88B-F2A5-49AC-AF3B-297A86947E27}"/>
          </ac:spMkLst>
        </pc:spChg>
      </pc:sldChg>
      <pc:sldChg chg="add del">
        <pc:chgData name="Kari Walker" userId="a5915b7ca743fd7c" providerId="LiveId" clId="{014DB4BE-71E8-4C86-B10B-9AD8136E1BC8}" dt="2021-10-06T23:13:44.455" v="15"/>
        <pc:sldMkLst>
          <pc:docMk/>
          <pc:sldMk cId="2789549754" sldId="464"/>
        </pc:sldMkLst>
      </pc:sldChg>
      <pc:sldChg chg="del">
        <pc:chgData name="Kari Walker" userId="a5915b7ca743fd7c" providerId="LiveId" clId="{014DB4BE-71E8-4C86-B10B-9AD8136E1BC8}" dt="2021-10-06T23:13:17.912" v="14" actId="47"/>
        <pc:sldMkLst>
          <pc:docMk/>
          <pc:sldMk cId="1337211966" sldId="472"/>
        </pc:sldMkLst>
      </pc:sldChg>
      <pc:sldChg chg="del">
        <pc:chgData name="Kari Walker" userId="a5915b7ca743fd7c" providerId="LiveId" clId="{014DB4BE-71E8-4C86-B10B-9AD8136E1BC8}" dt="2021-10-06T23:12:46.421" v="13" actId="47"/>
        <pc:sldMkLst>
          <pc:docMk/>
          <pc:sldMk cId="832143292" sldId="4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39.31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9-30T06:19:44.016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1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333 1,'0'44,"-2"1,-7 42,7-76,1-2,-1 0,0-1,0 1,0-1,-2 2,3-8,1 0,-1-1,0 1,0-1,0 1,0-1,0 1,0-1,0 0,0 0,0 1,-1-1,1 0,-1 0,1 0,-1 0,1-1,-1 1,1 0,-1-1,0 1,1-1,-1 1,0-1,1 0,-1 0,0 0,0 0,1 0,0 0,0 0,0 0,0-1,0 1,0 0,0-1,0 1,0-1,0 1,0-1,0 0,0 1,1-1,-1 0,0 0,0 1,1-1,-1 0,1 0,-1 0,1 0,-1 0,1 0,-1 0,1 0,0 0,-1 0,0-5,0 1,0-1,0 0,0-3,1 7,-1-22,2-14,0 17,-1 0,-1-7,1 26,-1 0,1 0,0 0,-1 1,1-1,-1 0,1 0,-1 1,0-1,0 0,0 1,0-1,0 1,0-1,0 1,-1-1,1 1,0 0,-2-1,1 1,1 0,-1 0,0 1,1-1,-1 1,0-1,1 1,-1 0,0 0,0 0,1 0,-1 0,0 0,0 0,0 0,1 1,-1-1,0 1,1-1,-1 1,0 0,-7 3,0 0,0 1,1 0,-1 1,1 0,0 0,1 1,0 0,0 0,0 1,1 0,0 0,-2 3,4-3,-3 2,1 0,-1-1,0 1,-1-1,0-1,-5 4,-4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9-23T17:44:02.232"/>
    </inkml:context>
    <inkml:brush xml:id="br0">
      <inkml:brushProperty name="width" value="0.2" units="cm"/>
      <inkml:brushProperty name="height" value="0.2" units="cm"/>
      <inkml:brushProperty name="ignorePressure" value="1"/>
    </inkml:brush>
  </inkml:definitions>
  <inkml:trace contextRef="#ctx0" brushRef="#br0">0 1191,'4'-11,"-1"5,5-19,-2 0,1-13,1-5,-4 28,1 0,1 0,0 1,6-9,3-9,2-8,8-28,-19 51,-2-1,0 0,-1 0,-1-1,-1-5,-1-201,-1 91,1-195,0 311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 dirty="0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621614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749282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581224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119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531556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6008212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158900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3872422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326911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947374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901357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1681210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2770918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microsoft.com/office/2007/relationships/hdphoto" Target="../media/hdphoto1.wdp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28" Type="http://schemas.microsoft.com/office/2007/relationships/hdphoto" Target="../media/hdphoto2.wdp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Relationship Id="rId27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>
                  <a14:imgLayer r:embed="rId24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7" cstate="print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2.xml"/><Relationship Id="rId5" Type="http://schemas.openxmlformats.org/officeDocument/2006/relationships/image" Target="../media/image15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customXml" Target="../ink/ink4.xml"/><Relationship Id="rId5" Type="http://schemas.openxmlformats.org/officeDocument/2006/relationships/image" Target="../media/image15.png"/><Relationship Id="rId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6.GIF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11" Type="http://schemas.microsoft.com/office/2007/relationships/hdphoto" Target="../media/hdphoto3.wdp"/><Relationship Id="rId5" Type="http://schemas.openxmlformats.org/officeDocument/2006/relationships/image" Target="../media/image10.png"/><Relationship Id="rId10" Type="http://schemas.openxmlformats.org/officeDocument/2006/relationships/image" Target="../media/image19.png"/><Relationship Id="rId4" Type="http://schemas.openxmlformats.org/officeDocument/2006/relationships/image" Target="../media/image9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24.png"/><Relationship Id="rId3" Type="http://schemas.openxmlformats.org/officeDocument/2006/relationships/image" Target="../media/image20.png"/><Relationship Id="rId7" Type="http://schemas.openxmlformats.org/officeDocument/2006/relationships/image" Target="../media/image19.png"/><Relationship Id="rId12" Type="http://schemas.microsoft.com/office/2007/relationships/hdphoto" Target="../media/hdphoto7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microsoft.com/office/2007/relationships/hdphoto" Target="../media/hdphoto5.wdp"/><Relationship Id="rId11" Type="http://schemas.openxmlformats.org/officeDocument/2006/relationships/image" Target="../media/image23.png"/><Relationship Id="rId5" Type="http://schemas.openxmlformats.org/officeDocument/2006/relationships/image" Target="../media/image21.png"/><Relationship Id="rId10" Type="http://schemas.microsoft.com/office/2007/relationships/hdphoto" Target="../media/hdphoto6.wdp"/><Relationship Id="rId4" Type="http://schemas.microsoft.com/office/2007/relationships/hdphoto" Target="../media/hdphoto4.wdp"/><Relationship Id="rId9" Type="http://schemas.openxmlformats.org/officeDocument/2006/relationships/image" Target="../media/image22.png"/><Relationship Id="rId14" Type="http://schemas.microsoft.com/office/2007/relationships/hdphoto" Target="../media/hdphoto8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microsoft.com/office/2007/relationships/hdphoto" Target="../media/hdphoto10.wdp"/><Relationship Id="rId5" Type="http://schemas.openxmlformats.org/officeDocument/2006/relationships/image" Target="../media/image33.pn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199" y="2082085"/>
            <a:ext cx="7355608" cy="1622605"/>
          </a:xfrm>
        </p:spPr>
        <p:txBody>
          <a:bodyPr>
            <a:normAutofit fontScale="90000"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E4E8EE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ADAC Year 8 First Quarter Quarterly Review 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4E8EE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</a:b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...Via Conference Call, 23-24 September 2021</a:t>
            </a:r>
            <a:b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4E8EE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</a:b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E4E8EE"/>
                </a:solidFill>
                <a:effectLst/>
                <a:uLnTx/>
                <a:uFillTx/>
                <a:latin typeface="Franklin Gothic Book" panose="020B0503020102020204" pitchFamily="34" charset="0"/>
                <a:ea typeface="+mj-ea"/>
                <a:cs typeface="+mj-cs"/>
              </a:rPr>
              <a:t>ADAC Project Briefing</a:t>
            </a:r>
            <a:br>
              <a:rPr lang="en-US" sz="2800" dirty="0"/>
            </a:br>
            <a:r>
              <a:rPr lang="en-US" sz="2700" i="1" dirty="0"/>
              <a:t>Marine IP - Detection and Mapping of Oil Under Ice: </a:t>
            </a:r>
            <a:br>
              <a:rPr lang="en-US" sz="2700" i="1" dirty="0"/>
            </a:br>
            <a:r>
              <a:rPr lang="en-US" sz="2700" i="1" dirty="0"/>
              <a:t>A Ruggedized Field Kit</a:t>
            </a:r>
            <a:endParaRPr lang="en-US" sz="3000" i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3964612"/>
            <a:ext cx="6633644" cy="1606716"/>
          </a:xfrm>
        </p:spPr>
        <p:txBody>
          <a:bodyPr/>
          <a:lstStyle/>
          <a:p>
            <a:r>
              <a:rPr lang="en-US" dirty="0"/>
              <a:t>Researcher Kari Walker, IntelliSense Marine LLC</a:t>
            </a:r>
          </a:p>
          <a:p>
            <a:r>
              <a:rPr lang="en-US" dirty="0"/>
              <a:t>PI Dr. Scott Socolofsky, Texas A&amp;M University</a:t>
            </a:r>
          </a:p>
        </p:txBody>
      </p:sp>
      <p:pic>
        <p:nvPicPr>
          <p:cNvPr id="10" name="Picture Placeholder 9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156028" y="2156816"/>
            <a:ext cx="3733800" cy="2244725"/>
          </a:xfrm>
        </p:spPr>
      </p:pic>
      <p:pic>
        <p:nvPicPr>
          <p:cNvPr id="5" name="image23.png">
            <a:extLst>
              <a:ext uri="{FF2B5EF4-FFF2-40B4-BE49-F238E27FC236}">
                <a16:creationId xmlns:a16="http://schemas.microsoft.com/office/drawing/2014/main" id="{F959141D-A765-4D0C-AB51-3ED71E18AB5E}"/>
              </a:ext>
            </a:extLst>
          </p:cNvPr>
          <p:cNvPicPr/>
          <p:nvPr/>
        </p:nvPicPr>
        <p:blipFill rotWithShape="1">
          <a:blip r:embed="rId3"/>
          <a:srcRect t="48536"/>
          <a:stretch/>
        </p:blipFill>
        <p:spPr>
          <a:xfrm>
            <a:off x="8156029" y="3294434"/>
            <a:ext cx="3733800" cy="1107106"/>
          </a:xfrm>
          <a:prstGeom prst="rect">
            <a:avLst/>
          </a:prstGeom>
          <a:ln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DC830B-4148-4C3F-A600-AD9E54DC6694}"/>
              </a:ext>
            </a:extLst>
          </p:cNvPr>
          <p:cNvSpPr/>
          <p:nvPr/>
        </p:nvSpPr>
        <p:spPr>
          <a:xfrm>
            <a:off x="10121204" y="3000207"/>
            <a:ext cx="1768624" cy="234171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3B0FFA-2FDC-48A9-BDCC-7FCAEBB3C9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169009" y="2675873"/>
            <a:ext cx="1996744" cy="500222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92D5C25-C8A7-4290-A188-8C67A1B451E5}"/>
              </a:ext>
            </a:extLst>
          </p:cNvPr>
          <p:cNvCxnSpPr>
            <a:cxnSpLocks/>
          </p:cNvCxnSpPr>
          <p:nvPr/>
        </p:nvCxnSpPr>
        <p:spPr>
          <a:xfrm flipH="1" flipV="1">
            <a:off x="9601200" y="3105912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6838" y="805265"/>
            <a:ext cx="11414974" cy="1232053"/>
          </a:xfrm>
        </p:spPr>
        <p:txBody>
          <a:bodyPr>
            <a:noAutofit/>
          </a:bodyPr>
          <a:lstStyle/>
          <a:p>
            <a:r>
              <a:rPr lang="en-US" dirty="0"/>
              <a:t>ADAC Project: Marine Induced Polarization Methods for the Detection and Mapping of Oil in an Arctic Marine Oil Spill – Ruggedized Field Kit Production and Testing</a:t>
            </a: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614630" y="2194587"/>
            <a:ext cx="11137182" cy="3713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/>
              <a:t>• </a:t>
            </a:r>
            <a:r>
              <a:rPr lang="en-US" sz="2200" dirty="0"/>
              <a:t>Project Principal Investigator: Dr. Scott Socolofsky, Texas A&amp;M University</a:t>
            </a:r>
          </a:p>
          <a:p>
            <a:endParaRPr lang="en-US" sz="2200" dirty="0"/>
          </a:p>
          <a:p>
            <a:r>
              <a:rPr lang="en-US" sz="2200" dirty="0"/>
              <a:t>• Supporting Team: </a:t>
            </a:r>
          </a:p>
          <a:p>
            <a:pPr marL="514350" lvl="1" indent="-285750"/>
            <a:r>
              <a:rPr lang="en-US" sz="2200" dirty="0"/>
              <a:t>Ms. Kari Walker and Mr. Kevin Hand, IntelliSense Marine</a:t>
            </a:r>
          </a:p>
          <a:p>
            <a:pPr marL="514350" lvl="1" indent="-285750"/>
            <a:r>
              <a:rPr lang="en-US" sz="2200" dirty="0"/>
              <a:t>Mr. Art Wright, Mr. Jay Radler and Mr. Todd Stedman, Induced Polarization Associates</a:t>
            </a:r>
          </a:p>
          <a:p>
            <a:pPr marL="514350" lvl="1" indent="-285750"/>
            <a:r>
              <a:rPr lang="en-US" sz="2200" dirty="0"/>
              <a:t>Mr. Nathan Lamie, Lead Engineer/Facility Operator, Cold Regions Research and Engineering Laboratory, U.S. Army Corps of Engineers</a:t>
            </a:r>
          </a:p>
          <a:p>
            <a:r>
              <a:rPr lang="en-US" sz="2200" dirty="0"/>
              <a:t>• Project Champion: LCDR Clifton Graham, CG-MER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84362F-9597-47F4-A7A8-E9571F29A6D4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1629407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24.png">
            <a:extLst>
              <a:ext uri="{FF2B5EF4-FFF2-40B4-BE49-F238E27FC236}">
                <a16:creationId xmlns:a16="http://schemas.microsoft.com/office/drawing/2014/main" id="{A3DB2F10-988C-44E1-BAA7-9A24AFF28822}"/>
              </a:ext>
            </a:extLst>
          </p:cNvPr>
          <p:cNvPicPr/>
          <p:nvPr/>
        </p:nvPicPr>
        <p:blipFill rotWithShape="1">
          <a:blip r:embed="rId3"/>
          <a:srcRect l="41203" t="6453" r="1189" b="2052"/>
          <a:stretch/>
        </p:blipFill>
        <p:spPr>
          <a:xfrm>
            <a:off x="8068962" y="3614351"/>
            <a:ext cx="3912002" cy="2436901"/>
          </a:xfrm>
          <a:prstGeom prst="rect">
            <a:avLst/>
          </a:prstGeom>
          <a:ln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99301"/>
          </a:xfrm>
        </p:spPr>
        <p:txBody>
          <a:bodyPr>
            <a:normAutofit/>
          </a:bodyPr>
          <a:lstStyle/>
          <a:p>
            <a:pPr>
              <a:lnSpc>
                <a:spcPct val="0"/>
              </a:lnSpc>
            </a:pPr>
            <a:r>
              <a:rPr lang="en-US" altLang="en-US" dirty="0"/>
              <a:t>Marine IP: Project Description and Baseline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3" y="1181312"/>
            <a:ext cx="7842969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Description: </a:t>
            </a:r>
            <a:r>
              <a:rPr lang="en-US" sz="2200" dirty="0"/>
              <a:t>Federal on-scene spill responders need remote sensing</a:t>
            </a:r>
            <a:r>
              <a:rPr lang="en-US" sz="2200" b="1" dirty="0"/>
              <a:t> </a:t>
            </a:r>
            <a:r>
              <a:rPr lang="en-US" sz="2200" dirty="0"/>
              <a:t>tools to detect and map oil in the open-Arctic ocean, broken ice fields, as well as oil under and within ice.    </a:t>
            </a:r>
          </a:p>
          <a:p>
            <a:r>
              <a:rPr lang="en-US" sz="2200" dirty="0"/>
              <a:t>This research effort will build and test hardware and software for an Arctic-Ready Marine Induced Polarization (Marine IP) System, which locates and assesses polarizable mineral and particle distributions - such as hydrocarbons - in water, ice and in sediment.  </a:t>
            </a:r>
          </a:p>
          <a:p>
            <a:endParaRPr lang="en-US" dirty="0"/>
          </a:p>
          <a:p>
            <a:r>
              <a:rPr lang="en-US" sz="2400" b="1" dirty="0">
                <a:solidFill>
                  <a:srgbClr val="00B0F0"/>
                </a:solidFill>
              </a:rPr>
              <a:t>Baseline: </a:t>
            </a:r>
            <a:r>
              <a:rPr lang="en-US" sz="2200" dirty="0"/>
              <a:t>Marine IP has shown strong promise to serve as a tool for the detection and mapping of oil under ice and in seafloor sediment. A robust, Arctic-Ready Marine IP system needs to be developed to mitigate the harsh conditions of the Arctic. </a:t>
            </a:r>
          </a:p>
        </p:txBody>
      </p:sp>
      <p:pic>
        <p:nvPicPr>
          <p:cNvPr id="6" name="image24.png">
            <a:extLst>
              <a:ext uri="{FF2B5EF4-FFF2-40B4-BE49-F238E27FC236}">
                <a16:creationId xmlns:a16="http://schemas.microsoft.com/office/drawing/2014/main" id="{9F19C424-E290-4C0E-AC32-FE64E4E6F07E}"/>
              </a:ext>
            </a:extLst>
          </p:cNvPr>
          <p:cNvPicPr/>
          <p:nvPr/>
        </p:nvPicPr>
        <p:blipFill rotWithShape="1">
          <a:blip r:embed="rId3"/>
          <a:srcRect l="1575" t="2924" r="63163" b="8725"/>
          <a:stretch/>
        </p:blipFill>
        <p:spPr>
          <a:xfrm>
            <a:off x="8396982" y="1462900"/>
            <a:ext cx="3380661" cy="2393166"/>
          </a:xfrm>
          <a:prstGeom prst="rect">
            <a:avLst/>
          </a:prstGeom>
          <a:ln/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17CCEE-0A6C-4F58-B8D4-07D691E2B885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821778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42593"/>
            <a:ext cx="3892723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 on and within seafloor sediment: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is towed behind a vessel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return signal caused by substances encountered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ED8EA8D-209C-4569-99A0-11974F629F16}"/>
              </a:ext>
            </a:extLst>
          </p:cNvPr>
          <p:cNvGrpSpPr/>
          <p:nvPr/>
        </p:nvGrpSpPr>
        <p:grpSpPr>
          <a:xfrm>
            <a:off x="4232188" y="1616640"/>
            <a:ext cx="7696989" cy="3960377"/>
            <a:chOff x="3897454" y="1533678"/>
            <a:chExt cx="7850046" cy="3624718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E31F4019-BCA7-4A19-9748-0177878C07F0}"/>
                </a:ext>
              </a:extLst>
            </p:cNvPr>
            <p:cNvGrpSpPr/>
            <p:nvPr/>
          </p:nvGrpSpPr>
          <p:grpSpPr>
            <a:xfrm>
              <a:off x="3897454" y="1533678"/>
              <a:ext cx="7850046" cy="3624718"/>
              <a:chOff x="3897454" y="1533678"/>
              <a:chExt cx="7850046" cy="3624718"/>
            </a:xfrm>
          </p:grpSpPr>
          <p:pic>
            <p:nvPicPr>
              <p:cNvPr id="7" name="image23.png">
                <a:extLst>
                  <a:ext uri="{FF2B5EF4-FFF2-40B4-BE49-F238E27FC236}">
                    <a16:creationId xmlns:a16="http://schemas.microsoft.com/office/drawing/2014/main" id="{84FE92E4-C111-40EE-B959-39B516A6A22B}"/>
                  </a:ext>
                </a:extLst>
              </p:cNvPr>
              <p:cNvPicPr/>
              <p:nvPr/>
            </p:nvPicPr>
            <p:blipFill>
              <a:blip r:embed="rId3"/>
              <a:srcRect/>
              <a:stretch>
                <a:fillRect/>
              </a:stretch>
            </p:blipFill>
            <p:spPr>
              <a:xfrm>
                <a:off x="3897454" y="1533678"/>
                <a:ext cx="7850046" cy="3624718"/>
              </a:xfrm>
              <a:prstGeom prst="rect">
                <a:avLst/>
              </a:prstGeom>
              <a:ln/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51786191-5B58-4B18-8C10-2205BFE06557}"/>
                  </a:ext>
                </a:extLst>
              </p:cNvPr>
              <p:cNvSpPr/>
              <p:nvPr/>
            </p:nvSpPr>
            <p:spPr>
              <a:xfrm>
                <a:off x="5493088" y="3571413"/>
                <a:ext cx="415047" cy="239949"/>
              </a:xfrm>
              <a:prstGeom prst="rect">
                <a:avLst/>
              </a:prstGeom>
              <a:solidFill>
                <a:srgbClr val="2131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2BE6C6D-9A98-4A1D-A1DC-BDFB2EB14DF1}"/>
                  </a:ext>
                </a:extLst>
              </p:cNvPr>
              <p:cNvSpPr/>
              <p:nvPr/>
            </p:nvSpPr>
            <p:spPr>
              <a:xfrm>
                <a:off x="7784922" y="3571413"/>
                <a:ext cx="3349354" cy="563752"/>
              </a:xfrm>
              <a:prstGeom prst="rect">
                <a:avLst/>
              </a:prstGeom>
              <a:solidFill>
                <a:srgbClr val="2131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A5B25AE-948B-4508-8DD0-45308B60DB09}"/>
                </a:ext>
              </a:extLst>
            </p:cNvPr>
            <p:cNvSpPr txBox="1"/>
            <p:nvPr/>
          </p:nvSpPr>
          <p:spPr>
            <a:xfrm>
              <a:off x="9721057" y="3529344"/>
              <a:ext cx="1323188" cy="647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10000"/>
                      <a:lumOff val="90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Receiver Electrodes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478DEAF-46B0-463B-91D9-5240CF860AFE}"/>
                </a:ext>
              </a:extLst>
            </p:cNvPr>
            <p:cNvSpPr txBox="1"/>
            <p:nvPr/>
          </p:nvSpPr>
          <p:spPr>
            <a:xfrm>
              <a:off x="5460322" y="3491332"/>
              <a:ext cx="48057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10000"/>
                      <a:lumOff val="90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Oil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DC85ADD-0ECE-4CF0-B69E-274A97D54B3C}"/>
                </a:ext>
              </a:extLst>
            </p:cNvPr>
            <p:cNvSpPr txBox="1"/>
            <p:nvPr/>
          </p:nvSpPr>
          <p:spPr>
            <a:xfrm>
              <a:off x="8290094" y="3529344"/>
              <a:ext cx="1412098" cy="6478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10000"/>
                      <a:lumOff val="90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Transmit Electrodes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725B796-6ED0-4E43-AFE1-E4870014E452}"/>
                </a:ext>
              </a:extLst>
            </p:cNvPr>
            <p:cNvSpPr txBox="1"/>
            <p:nvPr/>
          </p:nvSpPr>
          <p:spPr>
            <a:xfrm>
              <a:off x="7104462" y="3811362"/>
              <a:ext cx="12611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10000"/>
                      <a:lumOff val="90000"/>
                    </a:scheme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Depressor</a:t>
              </a: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522A454D-D9BD-4840-ACA2-B231BD1D06EF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4006266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 txBox="1">
            <a:spLocks/>
          </p:cNvSpPr>
          <p:nvPr/>
        </p:nvSpPr>
        <p:spPr>
          <a:xfrm>
            <a:off x="350784" y="1440930"/>
            <a:ext cx="3566882" cy="40497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CRREL Testing Facility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A cable streamed under tank 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Transmit electrodes emit a controlled electrical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Receiver electrodes measure changes in the signal due to substances encountered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718280E-C7F1-41AD-AAAA-C3B9EB496F87}"/>
              </a:ext>
            </a:extLst>
          </p:cNvPr>
          <p:cNvSpPr txBox="1"/>
          <p:nvPr/>
        </p:nvSpPr>
        <p:spPr>
          <a:xfrm>
            <a:off x="9990972" y="2980722"/>
            <a:ext cx="19390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Induced Polarization Streamer Tail</a:t>
            </a:r>
          </a:p>
        </p:txBody>
      </p:sp>
      <p:sp>
        <p:nvSpPr>
          <p:cNvPr id="42" name="Title 1">
            <a:extLst>
              <a:ext uri="{FF2B5EF4-FFF2-40B4-BE49-F238E27FC236}">
                <a16:creationId xmlns:a16="http://schemas.microsoft.com/office/drawing/2014/main" id="{35BBDAA2-779E-4E5D-98B2-64ECAC05F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259BF6B-69C4-402A-9F05-2327B9284C00}"/>
              </a:ext>
            </a:extLst>
          </p:cNvPr>
          <p:cNvGrpSpPr/>
          <p:nvPr/>
        </p:nvGrpSpPr>
        <p:grpSpPr>
          <a:xfrm>
            <a:off x="4121714" y="2440800"/>
            <a:ext cx="7860186" cy="3999861"/>
            <a:chOff x="4121714" y="2440800"/>
            <a:chExt cx="7860186" cy="3999861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31F490C-1C32-412B-8329-E1FD78648532}"/>
                </a:ext>
              </a:extLst>
            </p:cNvPr>
            <p:cNvGrpSpPr/>
            <p:nvPr/>
          </p:nvGrpSpPr>
          <p:grpSpPr>
            <a:xfrm>
              <a:off x="4121714" y="2440800"/>
              <a:ext cx="7860186" cy="3999861"/>
              <a:chOff x="4121714" y="2440800"/>
              <a:chExt cx="7860186" cy="3999861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38AC9E1F-5498-40D2-A415-DD177DC35DD7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15" name="Group 14">
                  <a:extLst>
                    <a:ext uri="{FF2B5EF4-FFF2-40B4-BE49-F238E27FC236}">
                      <a16:creationId xmlns:a16="http://schemas.microsoft.com/office/drawing/2014/main" id="{65E974F9-CEAE-465F-BD1D-FD6DEC3BBC7D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" name="Group 6">
                    <a:extLst>
                      <a:ext uri="{FF2B5EF4-FFF2-40B4-BE49-F238E27FC236}">
                        <a16:creationId xmlns:a16="http://schemas.microsoft.com/office/drawing/2014/main" id="{A58F0881-52EA-4F45-BFC8-7D76DA3A83A2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41" name="Group 40">
                      <a:extLst>
                        <a:ext uri="{FF2B5EF4-FFF2-40B4-BE49-F238E27FC236}">
                          <a16:creationId xmlns:a16="http://schemas.microsoft.com/office/drawing/2014/main" id="{671719BB-200F-484B-8F55-196EA6CA31E8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63200" y="2679800"/>
                      <a:chExt cx="7860186" cy="3999861"/>
                    </a:xfrm>
                  </p:grpSpPr>
                  <p:pic>
                    <p:nvPicPr>
                      <p:cNvPr id="17" name="image10.png">
                        <a:extLst>
                          <a:ext uri="{FF2B5EF4-FFF2-40B4-BE49-F238E27FC236}">
                            <a16:creationId xmlns:a16="http://schemas.microsoft.com/office/drawing/2014/main" id="{6309CF58-9490-4710-9BBC-300FF6A2D4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>
                      <a:xfrm>
                        <a:off x="4163200" y="2830407"/>
                        <a:ext cx="7860186" cy="3849254"/>
                      </a:xfrm>
                      <a:prstGeom prst="rect">
                        <a:avLst/>
                      </a:prstGeom>
                      <a:ln/>
                    </p:spPr>
                  </p:pic>
                  <p:grpSp>
                    <p:nvGrpSpPr>
                      <p:cNvPr id="35" name="Group 34">
                        <a:extLst>
                          <a:ext uri="{FF2B5EF4-FFF2-40B4-BE49-F238E27FC236}">
                            <a16:creationId xmlns:a16="http://schemas.microsoft.com/office/drawing/2014/main" id="{70D4778C-DBC8-4A85-83F9-31F4EFA08433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857345" y="2679800"/>
                        <a:ext cx="7062280" cy="1709613"/>
                        <a:chOff x="4857345" y="2679800"/>
                        <a:chExt cx="7062280" cy="1709613"/>
                      </a:xfrm>
                    </p:grpSpPr>
                    <p:sp>
                      <p:nvSpPr>
                        <p:cNvPr id="19" name="Rectangle 18">
                          <a:extLst>
                            <a:ext uri="{FF2B5EF4-FFF2-40B4-BE49-F238E27FC236}">
                              <a16:creationId xmlns:a16="http://schemas.microsoft.com/office/drawing/2014/main" id="{CF1584E9-3E71-471C-A757-8C0592FE0B21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944910" y="2814453"/>
                          <a:ext cx="1974715" cy="1498400"/>
                        </a:xfrm>
                        <a:prstGeom prst="rect">
                          <a:avLst/>
                        </a:prstGeom>
                        <a:solidFill>
                          <a:srgbClr val="222E3A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6" name="Rectangle 25">
                          <a:extLst>
                            <a:ext uri="{FF2B5EF4-FFF2-40B4-BE49-F238E27FC236}">
                              <a16:creationId xmlns:a16="http://schemas.microsoft.com/office/drawing/2014/main" id="{6840A1A8-8D3C-4704-B168-32E5A40DD2A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4857345" y="3197332"/>
                          <a:ext cx="977629" cy="732642"/>
                        </a:xfrm>
                        <a:prstGeom prst="rect">
                          <a:avLst/>
                        </a:prstGeom>
                        <a:solidFill>
                          <a:srgbClr val="21344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7" name="TextBox 26">
                          <a:extLst>
                            <a:ext uri="{FF2B5EF4-FFF2-40B4-BE49-F238E27FC236}">
                              <a16:creationId xmlns:a16="http://schemas.microsoft.com/office/drawing/2014/main" id="{B38199ED-CBD9-440D-8D10-E6F317AA2F1E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4934033" y="3636922"/>
                          <a:ext cx="919262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Control line</a:t>
                          </a:r>
                        </a:p>
                      </p:txBody>
                    </p:sp>
                    <p:cxnSp>
                      <p:nvCxnSpPr>
                        <p:cNvPr id="29" name="Straight Arrow Connector 28">
                          <a:extLst>
                            <a:ext uri="{FF2B5EF4-FFF2-40B4-BE49-F238E27FC236}">
                              <a16:creationId xmlns:a16="http://schemas.microsoft.com/office/drawing/2014/main" id="{086CB93C-F558-4B27-BFFE-59FE8164D4E3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 flipH="1">
                          <a:off x="4990533" y="4007796"/>
                          <a:ext cx="121353" cy="249334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cxnSp>
                      <p:nvCxnSpPr>
                        <p:cNvPr id="31" name="Straight Arrow Connector 30">
                          <a:extLst>
                            <a:ext uri="{FF2B5EF4-FFF2-40B4-BE49-F238E27FC236}">
                              <a16:creationId xmlns:a16="http://schemas.microsoft.com/office/drawing/2014/main" id="{918EB45B-6971-46A9-AC0F-592CF9445A88}"/>
                            </a:ext>
                          </a:extLst>
                        </p:cNvPr>
                        <p:cNvCxnSpPr>
                          <a:cxnSpLocks/>
                        </p:cNvCxnSpPr>
                        <p:nvPr/>
                      </p:nvCxnSpPr>
                      <p:spPr>
                        <a:xfrm>
                          <a:off x="11083170" y="4147567"/>
                          <a:ext cx="139306" cy="241846"/>
                        </a:xfrm>
                        <a:prstGeom prst="straightConnector1">
                          <a:avLst/>
                        </a:prstGeom>
                        <a:ln w="28575" cap="flat" cmpd="sng" algn="ctr">
                          <a:solidFill>
                            <a:schemeClr val="dk1"/>
                          </a:solidFill>
                          <a:prstDash val="solid"/>
                          <a:round/>
                          <a:headEnd type="none" w="med" len="med"/>
                          <a:tailEnd type="arrow" w="med" len="med"/>
                        </a:ln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minor">
                          <a:schemeClr val="tx1"/>
                        </a:fontRef>
                      </p:style>
                    </p:cxnSp>
                    <p:sp>
                      <p:nvSpPr>
                        <p:cNvPr id="33" name="Rectangle 32">
                          <a:extLst>
                            <a:ext uri="{FF2B5EF4-FFF2-40B4-BE49-F238E27FC236}">
                              <a16:creationId xmlns:a16="http://schemas.microsoft.com/office/drawing/2014/main" id="{EFCA3DCF-FF75-4A0F-8798-70B830632638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6047609" y="2679800"/>
                          <a:ext cx="3375251" cy="1498400"/>
                        </a:xfrm>
                        <a:prstGeom prst="rect">
                          <a:avLst/>
                        </a:prstGeom>
                        <a:solidFill>
                          <a:srgbClr val="21333F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6" name="TextBox 5">
                          <a:extLst>
                            <a:ext uri="{FF2B5EF4-FFF2-40B4-BE49-F238E27FC236}">
                              <a16:creationId xmlns:a16="http://schemas.microsoft.com/office/drawing/2014/main" id="{103EC774-BE8D-407A-B573-89DB5E39D1B5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6096000" y="3175257"/>
                          <a:ext cx="1939047" cy="923330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Transmit (red) and receive (green) electrodes</a:t>
                          </a:r>
                        </a:p>
                      </p:txBody>
                    </p:sp>
                    <p:sp>
                      <p:nvSpPr>
                        <p:cNvPr id="34" name="Rectangle 33">
                          <a:extLst>
                            <a:ext uri="{FF2B5EF4-FFF2-40B4-BE49-F238E27FC236}">
                              <a16:creationId xmlns:a16="http://schemas.microsoft.com/office/drawing/2014/main" id="{72484A81-8AFA-4610-AC86-B63F95092FB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9001329" y="2680930"/>
                          <a:ext cx="1867710" cy="1498400"/>
                        </a:xfrm>
                        <a:prstGeom prst="rect">
                          <a:avLst/>
                        </a:prstGeom>
                        <a:solidFill>
                          <a:srgbClr val="22303C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  <p:sp>
                      <p:nvSpPr>
                        <p:cNvPr id="20" name="TextBox 19">
                          <a:extLst>
                            <a:ext uri="{FF2B5EF4-FFF2-40B4-BE49-F238E27FC236}">
                              <a16:creationId xmlns:a16="http://schemas.microsoft.com/office/drawing/2014/main" id="{FAD72BF6-1695-4097-815C-E496255CF07D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8258782" y="3452256"/>
                          <a:ext cx="1939047" cy="646331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:r>
                            <a:rPr lang="en-US" dirty="0"/>
                            <a:t>Buoys (yellow) provide flotation</a:t>
                          </a:r>
                        </a:p>
                      </p:txBody>
                    </p:sp>
                  </p:grpSp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4">
                        <p14:nvContentPartPr>
                          <p14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786990" y="4220888"/>
                          <a:ext cx="120240" cy="96480"/>
                        </p14:xfrm>
                      </p:contentPart>
                    </mc:Choice>
                    <mc:Fallback xmlns="">
                      <p:pic>
                        <p:nvPicPr>
                          <p:cNvPr id="36" name="Ink 35">
                            <a:extLst>
                              <a:ext uri="{FF2B5EF4-FFF2-40B4-BE49-F238E27FC236}">
                                <a16:creationId xmlns:a16="http://schemas.microsoft.com/office/drawing/2014/main" id="{7A03ECFF-313B-4C2B-85C6-37C1E847DADE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5"/>
                          <a:stretch>
                            <a:fillRect/>
                          </a:stretch>
                        </p:blipFill>
                        <p:spPr>
                          <a:xfrm>
                            <a:off x="11750990" y="4185248"/>
                            <a:ext cx="191880" cy="16812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mc:AlternateContent xmlns:mc="http://schemas.openxmlformats.org/markup-compatibility/2006" xmlns:p14="http://schemas.microsoft.com/office/powerpoint/2010/main">
                    <mc:Choice Requires="p14">
                      <p:contentPart p14:bwMode="auto" r:id="rId6">
                        <p14:nvContentPartPr>
                          <p14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14:cNvPr>
                          <p14:cNvContentPartPr/>
                          <p14:nvPr/>
                        </p14:nvContentPartPr>
                        <p14:xfrm>
                          <a:off x="11867630" y="3792488"/>
                          <a:ext cx="52920" cy="428760"/>
                        </p14:xfrm>
                      </p:contentPart>
                    </mc:Choice>
                    <mc:Fallback xmlns="">
                      <p:pic>
                        <p:nvPicPr>
                          <p:cNvPr id="37" name="Ink 36">
                            <a:extLst>
                              <a:ext uri="{FF2B5EF4-FFF2-40B4-BE49-F238E27FC236}">
                                <a16:creationId xmlns:a16="http://schemas.microsoft.com/office/drawing/2014/main" id="{A8936436-9DC8-421A-AC1D-2EBF86F588EA}"/>
                              </a:ext>
                            </a:extLst>
                          </p:cNvPr>
                          <p:cNvPicPr/>
                          <p:nvPr/>
                        </p:nvPicPr>
                        <p:blipFill>
                          <a:blip r:embed="rId7"/>
                          <a:stretch>
                            <a:fillRect/>
                          </a:stretch>
                        </p:blipFill>
                        <p:spPr>
                          <a:xfrm>
                            <a:off x="11831630" y="3756848"/>
                            <a:ext cx="124560" cy="500400"/>
                          </a:xfrm>
                          <a:prstGeom prst="rect">
                            <a:avLst/>
                          </a:prstGeom>
                        </p:spPr>
                      </p:pic>
                    </mc:Fallback>
                  </mc:AlternateContent>
                  <p:sp>
                    <p:nvSpPr>
                      <p:cNvPr id="38" name="Oval 37">
                        <a:extLst>
                          <a:ext uri="{FF2B5EF4-FFF2-40B4-BE49-F238E27FC236}">
                            <a16:creationId xmlns:a16="http://schemas.microsoft.com/office/drawing/2014/main" id="{16BDE768-610A-4E6D-8D67-D06078CDDFB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1823402" y="3175257"/>
                        <a:ext cx="139430" cy="518809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 dirty="0"/>
                      </a:p>
                    </p:txBody>
                  </p:sp>
                </p:grpSp>
                <p:sp>
                  <p:nvSpPr>
                    <p:cNvPr id="3" name="Rectangle 2">
                      <a:extLst>
                        <a:ext uri="{FF2B5EF4-FFF2-40B4-BE49-F238E27FC236}">
                          <a16:creationId xmlns:a16="http://schemas.microsoft.com/office/drawing/2014/main" id="{4B783968-839F-4CCD-91D9-5A572FDF0ED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896935" y="3949958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4" name="Rectangle 3">
                      <a:extLst>
                        <a:ext uri="{FF2B5EF4-FFF2-40B4-BE49-F238E27FC236}">
                          <a16:creationId xmlns:a16="http://schemas.microsoft.com/office/drawing/2014/main" id="{12174AD2-2754-4200-9D3E-C407D78FD8D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840363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5" name="Rectangle 4">
                      <a:extLst>
                        <a:ext uri="{FF2B5EF4-FFF2-40B4-BE49-F238E27FC236}">
                          <a16:creationId xmlns:a16="http://schemas.microsoft.com/office/drawing/2014/main" id="{347EEF21-3BD9-48FC-9B5A-32FE7760838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919939" y="3948073"/>
                      <a:ext cx="858455" cy="433476"/>
                    </a:xfrm>
                    <a:prstGeom prst="rect">
                      <a:avLst/>
                    </a:prstGeom>
                    <a:solidFill>
                      <a:srgbClr val="22303D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AFFDBBB9-4D3D-4F6B-BB52-37E53F1047D6}"/>
                      </a:ext>
                    </a:extLst>
                  </p:cNvPr>
                  <p:cNvSpPr txBox="1"/>
                  <p:nvPr/>
                </p:nvSpPr>
                <p:spPr>
                  <a:xfrm>
                    <a:off x="5727685" y="4063112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280C268E-0156-44F0-BC49-7FFFFF4B9CEE}"/>
                      </a:ext>
                    </a:extLst>
                  </p:cNvPr>
                  <p:cNvSpPr txBox="1"/>
                  <p:nvPr/>
                </p:nvSpPr>
                <p:spPr>
                  <a:xfrm>
                    <a:off x="7664219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8A111D0D-2136-4A09-B156-A3E93C5C638E}"/>
                      </a:ext>
                    </a:extLst>
                  </p:cNvPr>
                  <p:cNvSpPr txBox="1"/>
                  <p:nvPr/>
                </p:nvSpPr>
                <p:spPr>
                  <a:xfrm>
                    <a:off x="9617876" y="4076359"/>
                    <a:ext cx="1389143" cy="36933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dirty="0"/>
                      <a:t>Test Area</a:t>
                    </a:r>
                  </a:p>
                </p:txBody>
              </p:sp>
              <p:sp>
                <p:nvSpPr>
                  <p:cNvPr id="13" name="Rectangle 12">
                    <a:extLst>
                      <a:ext uri="{FF2B5EF4-FFF2-40B4-BE49-F238E27FC236}">
                        <a16:creationId xmlns:a16="http://schemas.microsoft.com/office/drawing/2014/main" id="{9D65F506-4AAA-45BD-B7E5-E34BFDDB7F47}"/>
                      </a:ext>
                    </a:extLst>
                  </p:cNvPr>
                  <p:cNvSpPr/>
                  <p:nvPr/>
                </p:nvSpPr>
                <p:spPr>
                  <a:xfrm>
                    <a:off x="7664219" y="5926470"/>
                    <a:ext cx="1034599" cy="369332"/>
                  </a:xfrm>
                  <a:prstGeom prst="rect">
                    <a:avLst/>
                  </a:prstGeom>
                  <a:solidFill>
                    <a:srgbClr val="95B3D7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2A0A8C19-F84E-46A7-ABFD-E88450D450F7}"/>
                    </a:ext>
                  </a:extLst>
                </p:cNvPr>
                <p:cNvSpPr txBox="1"/>
                <p:nvPr/>
              </p:nvSpPr>
              <p:spPr>
                <a:xfrm>
                  <a:off x="7047045" y="6005260"/>
                  <a:ext cx="2030236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i="1" dirty="0">
                      <a:solidFill>
                        <a:schemeClr val="bg2"/>
                      </a:solidFill>
                    </a:rPr>
                    <a:t>Water at 0.25 Salinity</a:t>
                  </a:r>
                </a:p>
              </p:txBody>
            </p:sp>
          </p:grp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B704AC7-9A7D-4FBB-B77F-DC85B7859D59}"/>
                  </a:ext>
                </a:extLst>
              </p:cNvPr>
              <p:cNvSpPr txBox="1"/>
              <p:nvPr/>
            </p:nvSpPr>
            <p:spPr>
              <a:xfrm>
                <a:off x="9990972" y="3007732"/>
                <a:ext cx="193904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/>
                  <a:t>Induced Polarization Streamer Tail</a:t>
                </a:r>
              </a:p>
            </p:txBody>
          </p:sp>
        </p:grp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E250E4E6-184A-4C6C-B18A-CCD60CD89406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ACC9F99F-DBF8-4A6F-AF63-7F4BC49A34D0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768927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Method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7689" y="1442593"/>
            <a:ext cx="3782658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 CRREL Testing Facility:</a:t>
            </a:r>
          </a:p>
          <a:p>
            <a:r>
              <a:rPr lang="en-US" sz="2200" dirty="0"/>
              <a:t>Tests will be conducted using shared oil under ice conditions:</a:t>
            </a:r>
          </a:p>
          <a:p>
            <a:pPr marL="285750" lvl="1" indent="-285750"/>
            <a:r>
              <a:rPr lang="en-US" sz="2200" dirty="0"/>
              <a:t>Existing oil placement will be well documented</a:t>
            </a:r>
          </a:p>
          <a:p>
            <a:pPr marL="285750" lvl="1" indent="-285750"/>
            <a:r>
              <a:rPr lang="en-US" sz="2200" dirty="0"/>
              <a:t>Additional oil will be added under and encapsulated within the ice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F1584E9-3E71-471C-A757-8C0592FE0B21}"/>
              </a:ext>
            </a:extLst>
          </p:cNvPr>
          <p:cNvSpPr/>
          <p:nvPr/>
        </p:nvSpPr>
        <p:spPr>
          <a:xfrm>
            <a:off x="6096000" y="3034110"/>
            <a:ext cx="5817140" cy="1174723"/>
          </a:xfrm>
          <a:prstGeom prst="rect">
            <a:avLst/>
          </a:prstGeom>
          <a:solidFill>
            <a:srgbClr val="222B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0A1A8-8D3C-4704-B168-32E5A40DD2AB}"/>
              </a:ext>
            </a:extLst>
          </p:cNvPr>
          <p:cNvSpPr/>
          <p:nvPr/>
        </p:nvSpPr>
        <p:spPr>
          <a:xfrm>
            <a:off x="4857345" y="3197332"/>
            <a:ext cx="977629" cy="732642"/>
          </a:xfrm>
          <a:prstGeom prst="rect">
            <a:avLst/>
          </a:prstGeom>
          <a:solidFill>
            <a:srgbClr val="2134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45B6FDBE-6CCB-49CC-8ABE-E72C91E392AF}"/>
              </a:ext>
            </a:extLst>
          </p:cNvPr>
          <p:cNvSpPr txBox="1"/>
          <p:nvPr/>
        </p:nvSpPr>
        <p:spPr>
          <a:xfrm>
            <a:off x="6471001" y="328866"/>
            <a:ext cx="286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</a:rPr>
              <a:t>CRREL Testing Facility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4178B30-14B2-4165-9D42-A63869C8341A}"/>
              </a:ext>
            </a:extLst>
          </p:cNvPr>
          <p:cNvGrpSpPr/>
          <p:nvPr/>
        </p:nvGrpSpPr>
        <p:grpSpPr>
          <a:xfrm>
            <a:off x="4121714" y="733247"/>
            <a:ext cx="7860186" cy="5707414"/>
            <a:chOff x="4121714" y="733247"/>
            <a:chExt cx="7860186" cy="5707414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69532508-E403-4966-BE39-8978D819B128}"/>
                </a:ext>
              </a:extLst>
            </p:cNvPr>
            <p:cNvGrpSpPr/>
            <p:nvPr/>
          </p:nvGrpSpPr>
          <p:grpSpPr>
            <a:xfrm>
              <a:off x="4121714" y="733247"/>
              <a:ext cx="7860186" cy="5707414"/>
              <a:chOff x="4121714" y="733247"/>
              <a:chExt cx="7860186" cy="5707414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8D215795-2444-4D1B-8911-FD4566534B4D}"/>
                  </a:ext>
                </a:extLst>
              </p:cNvPr>
              <p:cNvGrpSpPr/>
              <p:nvPr/>
            </p:nvGrpSpPr>
            <p:grpSpPr>
              <a:xfrm>
                <a:off x="4121714" y="2440800"/>
                <a:ext cx="7860186" cy="3999861"/>
                <a:chOff x="4121714" y="2440800"/>
                <a:chExt cx="7860186" cy="3999861"/>
              </a:xfrm>
            </p:grpSpPr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8498FDA7-E74B-4FBC-A291-2EE4919A4E84}"/>
                    </a:ext>
                  </a:extLst>
                </p:cNvPr>
                <p:cNvGrpSpPr/>
                <p:nvPr/>
              </p:nvGrpSpPr>
              <p:grpSpPr>
                <a:xfrm>
                  <a:off x="4121714" y="2440800"/>
                  <a:ext cx="7860186" cy="3999861"/>
                  <a:chOff x="4121714" y="2440800"/>
                  <a:chExt cx="7860186" cy="3999861"/>
                </a:xfrm>
              </p:grpSpPr>
              <p:grpSp>
                <p:nvGrpSpPr>
                  <p:cNvPr id="79" name="Group 78">
                    <a:extLst>
                      <a:ext uri="{FF2B5EF4-FFF2-40B4-BE49-F238E27FC236}">
                        <a16:creationId xmlns:a16="http://schemas.microsoft.com/office/drawing/2014/main" id="{C0B2C39A-DB3C-41BA-8897-7C120D393B39}"/>
                      </a:ext>
                    </a:extLst>
                  </p:cNvPr>
                  <p:cNvGrpSpPr/>
                  <p:nvPr/>
                </p:nvGrpSpPr>
                <p:grpSpPr>
                  <a:xfrm>
                    <a:off x="4121714" y="2440800"/>
                    <a:ext cx="7860186" cy="3999861"/>
                    <a:chOff x="4121714" y="2440800"/>
                    <a:chExt cx="7860186" cy="3999861"/>
                  </a:xfrm>
                </p:grpSpPr>
                <p:grpSp>
                  <p:nvGrpSpPr>
                    <p:cNvPr id="81" name="Group 80">
                      <a:extLst>
                        <a:ext uri="{FF2B5EF4-FFF2-40B4-BE49-F238E27FC236}">
                          <a16:creationId xmlns:a16="http://schemas.microsoft.com/office/drawing/2014/main" id="{EF276059-27E1-43B2-A7F2-58BDD26A2187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121714" y="2440800"/>
                      <a:ext cx="7860186" cy="3999861"/>
                      <a:chOff x="4121714" y="2440800"/>
                      <a:chExt cx="7860186" cy="3999861"/>
                    </a:xfrm>
                  </p:grpSpPr>
                  <p:grpSp>
                    <p:nvGrpSpPr>
                      <p:cNvPr id="86" name="Group 85">
                        <a:extLst>
                          <a:ext uri="{FF2B5EF4-FFF2-40B4-BE49-F238E27FC236}">
                            <a16:creationId xmlns:a16="http://schemas.microsoft.com/office/drawing/2014/main" id="{296A207A-16DA-46F7-A202-1DDB79423E09}"/>
                          </a:ext>
                        </a:extLst>
                      </p:cNvPr>
                      <p:cNvGrpSpPr/>
                      <p:nvPr/>
                    </p:nvGrpSpPr>
                    <p:grpSpPr>
                      <a:xfrm>
                        <a:off x="4121714" y="2440800"/>
                        <a:ext cx="7860186" cy="3999861"/>
                        <a:chOff x="4163200" y="2679800"/>
                        <a:chExt cx="7860186" cy="3999861"/>
                      </a:xfrm>
                    </p:grpSpPr>
                    <p:pic>
                      <p:nvPicPr>
                        <p:cNvPr id="90" name="image10.png">
                          <a:extLst>
                            <a:ext uri="{FF2B5EF4-FFF2-40B4-BE49-F238E27FC236}">
                              <a16:creationId xmlns:a16="http://schemas.microsoft.com/office/drawing/2014/main" id="{4A4B2921-1624-4F37-A967-5CAD59E7A32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rcRect/>
                        <a:stretch>
                          <a:fillRect/>
                        </a:stretch>
                      </p:blipFill>
                      <p:spPr>
                        <a:xfrm>
                          <a:off x="4163200" y="2830407"/>
                          <a:ext cx="7860186" cy="3849254"/>
                        </a:xfrm>
                        <a:prstGeom prst="rect">
                          <a:avLst/>
                        </a:prstGeom>
                        <a:ln/>
                      </p:spPr>
                    </p:pic>
                    <p:grpSp>
                      <p:nvGrpSpPr>
                        <p:cNvPr id="91" name="Group 90">
                          <a:extLst>
                            <a:ext uri="{FF2B5EF4-FFF2-40B4-BE49-F238E27FC236}">
                              <a16:creationId xmlns:a16="http://schemas.microsoft.com/office/drawing/2014/main" id="{5DB0DED8-20D2-4D05-A43D-A016AF85B27C}"/>
                            </a:ext>
                          </a:extLst>
                        </p:cNvPr>
                        <p:cNvGrpSpPr/>
                        <p:nvPr/>
                      </p:nvGrpSpPr>
                      <p:grpSpPr>
                        <a:xfrm>
                          <a:off x="4857345" y="2679800"/>
                          <a:ext cx="7062280" cy="1709613"/>
                          <a:chOff x="4857345" y="2679800"/>
                          <a:chExt cx="7062280" cy="1709613"/>
                        </a:xfrm>
                      </p:grpSpPr>
                      <p:sp>
                        <p:nvSpPr>
                          <p:cNvPr id="95" name="Rectangle 94">
                            <a:extLst>
                              <a:ext uri="{FF2B5EF4-FFF2-40B4-BE49-F238E27FC236}">
                                <a16:creationId xmlns:a16="http://schemas.microsoft.com/office/drawing/2014/main" id="{9030995C-B247-44BB-9ADD-127E44F0670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944910" y="2814453"/>
                            <a:ext cx="1974715" cy="1498400"/>
                          </a:xfrm>
                          <a:prstGeom prst="rect">
                            <a:avLst/>
                          </a:prstGeom>
                          <a:solidFill>
                            <a:srgbClr val="222E3A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6" name="Rectangle 95">
                            <a:extLst>
                              <a:ext uri="{FF2B5EF4-FFF2-40B4-BE49-F238E27FC236}">
                                <a16:creationId xmlns:a16="http://schemas.microsoft.com/office/drawing/2014/main" id="{AF99421C-7BDA-4C3D-8F81-8C6E220A8A15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4857345" y="3197332"/>
                            <a:ext cx="977629" cy="732642"/>
                          </a:xfrm>
                          <a:prstGeom prst="rect">
                            <a:avLst/>
                          </a:prstGeom>
                          <a:solidFill>
                            <a:srgbClr val="213440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97" name="TextBox 96">
                            <a:extLst>
                              <a:ext uri="{FF2B5EF4-FFF2-40B4-BE49-F238E27FC236}">
                                <a16:creationId xmlns:a16="http://schemas.microsoft.com/office/drawing/2014/main" id="{F75E62B4-57FC-45A9-A490-0CC12D7829DA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4934033" y="3636922"/>
                            <a:ext cx="919262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Control line</a:t>
                            </a:r>
                          </a:p>
                        </p:txBody>
                      </p:sp>
                      <p:cxnSp>
                        <p:nvCxnSpPr>
                          <p:cNvPr id="98" name="Straight Arrow Connector 97">
                            <a:extLst>
                              <a:ext uri="{FF2B5EF4-FFF2-40B4-BE49-F238E27FC236}">
                                <a16:creationId xmlns:a16="http://schemas.microsoft.com/office/drawing/2014/main" id="{558AC431-CBCC-4DFE-96D9-2DAB2D11F978}"/>
                              </a:ext>
                            </a:extLst>
                          </p:cNvPr>
                          <p:cNvCxnSpPr/>
                          <p:nvPr/>
                        </p:nvCxnSpPr>
                        <p:spPr>
                          <a:xfrm flipH="1">
                            <a:off x="4990533" y="4007796"/>
                            <a:ext cx="121353" cy="249334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cxnSp>
                        <p:nvCxnSpPr>
                          <p:cNvPr id="99" name="Straight Arrow Connector 98">
                            <a:extLst>
                              <a:ext uri="{FF2B5EF4-FFF2-40B4-BE49-F238E27FC236}">
                                <a16:creationId xmlns:a16="http://schemas.microsoft.com/office/drawing/2014/main" id="{EBBD3610-3CA1-46DE-B819-8DE85BFD4CE0}"/>
                              </a:ext>
                            </a:extLst>
                          </p:cNvPr>
                          <p:cNvCxnSpPr>
                            <a:cxnSpLocks/>
                          </p:cNvCxnSpPr>
                          <p:nvPr/>
                        </p:nvCxnSpPr>
                        <p:spPr>
                          <a:xfrm>
                            <a:off x="11083170" y="4147567"/>
                            <a:ext cx="139306" cy="241846"/>
                          </a:xfrm>
                          <a:prstGeom prst="straightConnector1">
                            <a:avLst/>
                          </a:prstGeom>
                          <a:ln w="28575" cap="flat" cmpd="sng" algn="ctr">
                            <a:solidFill>
                              <a:schemeClr val="dk1"/>
                            </a:solidFill>
                            <a:prstDash val="solid"/>
                            <a:round/>
                            <a:headEnd type="none" w="med" len="med"/>
                            <a:tailEnd type="arrow" w="med" len="med"/>
                          </a:ln>
                        </p:spPr>
                        <p:style>
                          <a:lnRef idx="0">
                            <a:scrgbClr r="0" g="0" b="0"/>
                          </a:lnRef>
                          <a:fillRef idx="0">
                            <a:scrgbClr r="0" g="0" b="0"/>
                          </a:fillRef>
                          <a:effectRef idx="0">
                            <a:scrgbClr r="0" g="0" b="0"/>
                          </a:effectRef>
                          <a:fontRef idx="minor">
                            <a:schemeClr val="tx1"/>
                          </a:fontRef>
                        </p:style>
                      </p:cxnSp>
                      <p:sp>
                        <p:nvSpPr>
                          <p:cNvPr id="100" name="Rectangle 99">
                            <a:extLst>
                              <a:ext uri="{FF2B5EF4-FFF2-40B4-BE49-F238E27FC236}">
                                <a16:creationId xmlns:a16="http://schemas.microsoft.com/office/drawing/2014/main" id="{7D90A037-4F25-4DDE-BC48-74FDD5FBCCB6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6047609" y="2679800"/>
                            <a:ext cx="3375251" cy="1498400"/>
                          </a:xfrm>
                          <a:prstGeom prst="rect">
                            <a:avLst/>
                          </a:prstGeom>
                          <a:solidFill>
                            <a:srgbClr val="21333F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1" name="TextBox 100">
                            <a:extLst>
                              <a:ext uri="{FF2B5EF4-FFF2-40B4-BE49-F238E27FC236}">
                                <a16:creationId xmlns:a16="http://schemas.microsoft.com/office/drawing/2014/main" id="{1E5B01DA-223B-4EAA-AF71-3C8763B450AD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6096000" y="3175257"/>
                            <a:ext cx="1939047" cy="923330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Transmit (red) and receive (green) electrodes</a:t>
                            </a:r>
                          </a:p>
                        </p:txBody>
                      </p:sp>
                      <p:sp>
                        <p:nvSpPr>
                          <p:cNvPr id="102" name="Rectangle 101">
                            <a:extLst>
                              <a:ext uri="{FF2B5EF4-FFF2-40B4-BE49-F238E27FC236}">
                                <a16:creationId xmlns:a16="http://schemas.microsoft.com/office/drawing/2014/main" id="{228C287F-51E8-4874-9BF7-D8085A3D7494}"/>
                              </a:ext>
                            </a:extLst>
                          </p:cNvPr>
                          <p:cNvSpPr/>
                          <p:nvPr/>
                        </p:nvSpPr>
                        <p:spPr>
                          <a:xfrm>
                            <a:off x="9001329" y="2680930"/>
                            <a:ext cx="1867710" cy="1498400"/>
                          </a:xfrm>
                          <a:prstGeom prst="rect">
                            <a:avLst/>
                          </a:prstGeom>
                          <a:solidFill>
                            <a:srgbClr val="22303C"/>
                          </a:solidFill>
                          <a:ln>
                            <a:noFill/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endParaRPr lang="en-US" dirty="0"/>
                          </a:p>
                        </p:txBody>
                      </p:sp>
                      <p:sp>
                        <p:nvSpPr>
                          <p:cNvPr id="103" name="TextBox 102">
                            <a:extLst>
                              <a:ext uri="{FF2B5EF4-FFF2-40B4-BE49-F238E27FC236}">
                                <a16:creationId xmlns:a16="http://schemas.microsoft.com/office/drawing/2014/main" id="{7679C68F-11A5-45D1-A3FE-7AE446CBCDE4}"/>
                              </a:ext>
                            </a:extLst>
                          </p:cNvPr>
                          <p:cNvSpPr txBox="1"/>
                          <p:nvPr/>
                        </p:nvSpPr>
                        <p:spPr>
                          <a:xfrm>
                            <a:off x="8258782" y="3452256"/>
                            <a:ext cx="1939047" cy="646331"/>
                          </a:xfrm>
                          <a:prstGeom prst="rect">
                            <a:avLst/>
                          </a:prstGeom>
                          <a:noFill/>
                        </p:spPr>
                        <p:txBody>
                          <a:bodyPr wrap="square" rtlCol="0">
                            <a:spAutoFit/>
                          </a:bodyPr>
                          <a:lstStyle/>
                          <a:p>
                            <a:pPr algn="ctr"/>
                            <a:r>
                              <a:rPr lang="en-US" dirty="0"/>
                              <a:t>Buoys (yellow) provide flotation</a:t>
                            </a:r>
                          </a:p>
                        </p:txBody>
                      </p:sp>
                    </p:grpSp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4">
                          <p14:nvContentPartPr>
                            <p14:cNvPr id="92" name="Ink 91">
                              <a:extLst>
                                <a:ext uri="{FF2B5EF4-FFF2-40B4-BE49-F238E27FC236}">
                                  <a16:creationId xmlns:a16="http://schemas.microsoft.com/office/drawing/2014/main" id="{4CA8D175-5CFE-4DD6-B7ED-AFB713D1721B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786990" y="4220888"/>
                            <a:ext cx="120240" cy="96480"/>
                          </p14:xfrm>
                        </p:contentPart>
                      </mc:Choice>
                      <mc:Fallback xmlns="">
                        <p:pic>
                          <p:nvPicPr>
                            <p:cNvPr id="36" name="Ink 35">
                              <a:extLst>
                                <a:ext uri="{FF2B5EF4-FFF2-40B4-BE49-F238E27FC236}">
                                  <a16:creationId xmlns:a16="http://schemas.microsoft.com/office/drawing/2014/main" id="{7A03ECFF-313B-4C2B-85C6-37C1E847DADE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5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750990" y="4185248"/>
                              <a:ext cx="191880" cy="16812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mc:AlternateContent xmlns:mc="http://schemas.openxmlformats.org/markup-compatibility/2006" xmlns:p14="http://schemas.microsoft.com/office/powerpoint/2010/main">
                      <mc:Choice Requires="p14">
                        <p:contentPart p14:bwMode="auto" r:id="rId6">
                          <p14:nvContentPartPr>
                            <p14:cNvPr id="93" name="Ink 92">
                              <a:extLst>
                                <a:ext uri="{FF2B5EF4-FFF2-40B4-BE49-F238E27FC236}">
                                  <a16:creationId xmlns:a16="http://schemas.microsoft.com/office/drawing/2014/main" id="{EFC9213B-3943-4AC6-A24A-CE855757B4CC}"/>
                                </a:ext>
                              </a:extLst>
                            </p14:cNvPr>
                            <p14:cNvContentPartPr/>
                            <p14:nvPr/>
                          </p14:nvContentPartPr>
                          <p14:xfrm>
                            <a:off x="11867630" y="3792488"/>
                            <a:ext cx="52920" cy="428760"/>
                          </p14:xfrm>
                        </p:contentPart>
                      </mc:Choice>
                      <mc:Fallback xmlns="">
                        <p:pic>
                          <p:nvPicPr>
                            <p:cNvPr id="37" name="Ink 36">
                              <a:extLst>
                                <a:ext uri="{FF2B5EF4-FFF2-40B4-BE49-F238E27FC236}">
                                  <a16:creationId xmlns:a16="http://schemas.microsoft.com/office/drawing/2014/main" id="{A8936436-9DC8-421A-AC1D-2EBF86F588EA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7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1831630" y="3756848"/>
                              <a:ext cx="124560" cy="500400"/>
                            </a:xfrm>
                            <a:prstGeom prst="rect">
                              <a:avLst/>
                            </a:prstGeom>
                          </p:spPr>
                        </p:pic>
                      </mc:Fallback>
                    </mc:AlternateContent>
                    <p:sp>
                      <p:nvSpPr>
                        <p:cNvPr id="94" name="Oval 93">
                          <a:extLst>
                            <a:ext uri="{FF2B5EF4-FFF2-40B4-BE49-F238E27FC236}">
                              <a16:creationId xmlns:a16="http://schemas.microsoft.com/office/drawing/2014/main" id="{6C01067C-057F-4576-A8F5-9E8D35F35446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1823402" y="3175257"/>
                          <a:ext cx="139430" cy="518809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en-US" dirty="0"/>
                        </a:p>
                      </p:txBody>
                    </p:sp>
                  </p:grpSp>
                  <p:sp>
                    <p:nvSpPr>
                      <p:cNvPr id="87" name="Rectangle 86">
                        <a:extLst>
                          <a:ext uri="{FF2B5EF4-FFF2-40B4-BE49-F238E27FC236}">
                            <a16:creationId xmlns:a16="http://schemas.microsoft.com/office/drawing/2014/main" id="{20160427-F494-4448-9821-686F04C1522F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896935" y="3949958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8" name="Rectangle 87">
                        <a:extLst>
                          <a:ext uri="{FF2B5EF4-FFF2-40B4-BE49-F238E27FC236}">
                            <a16:creationId xmlns:a16="http://schemas.microsoft.com/office/drawing/2014/main" id="{D0A63A70-C3C7-4C6A-B1E4-26D09027A11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840363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  <p:sp>
                    <p:nvSpPr>
                      <p:cNvPr id="89" name="Rectangle 88">
                        <a:extLst>
                          <a:ext uri="{FF2B5EF4-FFF2-40B4-BE49-F238E27FC236}">
                            <a16:creationId xmlns:a16="http://schemas.microsoft.com/office/drawing/2014/main" id="{2DFC0A64-E7DE-46F3-B012-CD08A79CF6C9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919939" y="3948073"/>
                        <a:ext cx="858455" cy="433476"/>
                      </a:xfrm>
                      <a:prstGeom prst="rect">
                        <a:avLst/>
                      </a:prstGeom>
                      <a:solidFill>
                        <a:srgbClr val="22303D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en-US"/>
                      </a:p>
                    </p:txBody>
                  </p:sp>
                </p:grpSp>
                <p:sp>
                  <p:nvSpPr>
                    <p:cNvPr id="82" name="TextBox 81">
                      <a:extLst>
                        <a:ext uri="{FF2B5EF4-FFF2-40B4-BE49-F238E27FC236}">
                          <a16:creationId xmlns:a16="http://schemas.microsoft.com/office/drawing/2014/main" id="{5A5A496A-F8A0-43FE-B525-5707CC55FD9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727685" y="4063112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3" name="TextBox 82">
                      <a:extLst>
                        <a:ext uri="{FF2B5EF4-FFF2-40B4-BE49-F238E27FC236}">
                          <a16:creationId xmlns:a16="http://schemas.microsoft.com/office/drawing/2014/main" id="{C662FFA6-D29F-4D1F-8078-10F1AD0FD98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7664219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4" name="TextBox 83">
                      <a:extLst>
                        <a:ext uri="{FF2B5EF4-FFF2-40B4-BE49-F238E27FC236}">
                          <a16:creationId xmlns:a16="http://schemas.microsoft.com/office/drawing/2014/main" id="{F6FC586E-7B4E-41CA-A507-AA568A00BAB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9617876" y="4076359"/>
                      <a:ext cx="1389143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dirty="0"/>
                        <a:t>Test Area</a:t>
                      </a:r>
                    </a:p>
                  </p:txBody>
                </p:sp>
                <p:sp>
                  <p:nvSpPr>
                    <p:cNvPr id="85" name="Rectangle 84">
                      <a:extLst>
                        <a:ext uri="{FF2B5EF4-FFF2-40B4-BE49-F238E27FC236}">
                          <a16:creationId xmlns:a16="http://schemas.microsoft.com/office/drawing/2014/main" id="{DF36CE14-FD3D-4049-8DB4-2AD15F9813E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664219" y="5926470"/>
                      <a:ext cx="1034599" cy="369332"/>
                    </a:xfrm>
                    <a:prstGeom prst="rect">
                      <a:avLst/>
                    </a:prstGeom>
                    <a:solidFill>
                      <a:srgbClr val="95B3D7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sp>
                <p:nvSpPr>
                  <p:cNvPr id="80" name="TextBox 79">
                    <a:extLst>
                      <a:ext uri="{FF2B5EF4-FFF2-40B4-BE49-F238E27FC236}">
                        <a16:creationId xmlns:a16="http://schemas.microsoft.com/office/drawing/2014/main" id="{3C60D3BF-2BC1-46F7-81CA-A1D0CD626F3D}"/>
                      </a:ext>
                    </a:extLst>
                  </p:cNvPr>
                  <p:cNvSpPr txBox="1"/>
                  <p:nvPr/>
                </p:nvSpPr>
                <p:spPr>
                  <a:xfrm>
                    <a:off x="7047045" y="6005260"/>
                    <a:ext cx="2030236" cy="338554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1600" i="1" dirty="0">
                        <a:solidFill>
                          <a:schemeClr val="bg2"/>
                        </a:solidFill>
                      </a:rPr>
                      <a:t>Water at 0.25 Salinity</a:t>
                    </a:r>
                  </a:p>
                </p:txBody>
              </p:sp>
            </p:grpSp>
            <p:sp>
              <p:nvSpPr>
                <p:cNvPr id="78" name="TextBox 77">
                  <a:extLst>
                    <a:ext uri="{FF2B5EF4-FFF2-40B4-BE49-F238E27FC236}">
                      <a16:creationId xmlns:a16="http://schemas.microsoft.com/office/drawing/2014/main" id="{35896790-6DEA-45E2-8AE0-6D57ACBF724E}"/>
                    </a:ext>
                  </a:extLst>
                </p:cNvPr>
                <p:cNvSpPr txBox="1"/>
                <p:nvPr/>
              </p:nvSpPr>
              <p:spPr>
                <a:xfrm>
                  <a:off x="9990972" y="3007732"/>
                  <a:ext cx="1939047" cy="9233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/>
                    <a:t>Induced Polarization Streamer Tail</a:t>
                  </a: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1A82F9F1-3971-48F4-BA32-A024CACF05D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4647304" y="2033195"/>
                <a:ext cx="1311423" cy="2399249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pic>
            <p:nvPicPr>
              <p:cNvPr id="4" name="Picture 3" descr="A building covered in snow&#10;&#10;Description automatically generated">
                <a:extLst>
                  <a:ext uri="{FF2B5EF4-FFF2-40B4-BE49-F238E27FC236}">
                    <a16:creationId xmlns:a16="http://schemas.microsoft.com/office/drawing/2014/main" id="{4A20293E-6B78-46EC-BA23-3E919376BDC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81"/>
              <a:stretch/>
            </p:blipFill>
            <p:spPr>
              <a:xfrm>
                <a:off x="5928538" y="733247"/>
                <a:ext cx="4063135" cy="2250071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6407151-6ABD-4F68-A4C4-56801E297D9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834664" y="1442593"/>
                <a:ext cx="1676018" cy="2989851"/>
              </a:xfrm>
              <a:prstGeom prst="line">
                <a:avLst/>
              </a:prstGeom>
              <a:ln w="38100" cap="flat" cmpd="sng" algn="ctr">
                <a:solidFill>
                  <a:srgbClr val="FFFF00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AB6EA42-3801-4720-8670-CF72025A0C2F}"/>
                </a:ext>
              </a:extLst>
            </p:cNvPr>
            <p:cNvSpPr/>
            <p:nvPr/>
          </p:nvSpPr>
          <p:spPr>
            <a:xfrm>
              <a:off x="5185186" y="4561242"/>
              <a:ext cx="1312433" cy="17212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3" name="Rectangle 42">
            <a:extLst>
              <a:ext uri="{FF2B5EF4-FFF2-40B4-BE49-F238E27FC236}">
                <a16:creationId xmlns:a16="http://schemas.microsoft.com/office/drawing/2014/main" id="{8BE80972-62BF-4573-8A62-E50C155F74DB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456247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Research Objectives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33809"/>
            <a:ext cx="781752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Project Objectives: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Continue to validate Marine IP as a viable means to detect oil within ice and broken ice.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Develop and build the hardware, firmware and software for an Arctic-Ready Marine IP System that can withstand the harsh environment of the Arctic:  </a:t>
            </a:r>
            <a:r>
              <a:rPr lang="en-US" sz="2200" b="1" dirty="0">
                <a:solidFill>
                  <a:srgbClr val="FFFF00"/>
                </a:solidFill>
              </a:rPr>
              <a:t>Q1-Q2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an offshore, towed scenario:  </a:t>
            </a:r>
            <a:r>
              <a:rPr lang="en-US" sz="2200" b="1" dirty="0">
                <a:solidFill>
                  <a:srgbClr val="FFFF00"/>
                </a:solidFill>
              </a:rPr>
              <a:t>Feb 2022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Test the Arctic-Ready Marine IP System in a simulated Arctic environment scenario (CRREL): </a:t>
            </a:r>
            <a:r>
              <a:rPr lang="en-US" sz="2200" b="1" dirty="0">
                <a:solidFill>
                  <a:srgbClr val="FFFF00"/>
                </a:solidFill>
              </a:rPr>
              <a:t>Feb 2022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Further identify possible Marine IP deployment mechanisms for characterization, with emphasis on AUVs:  </a:t>
            </a:r>
            <a:r>
              <a:rPr lang="en-US" sz="2200" b="1" dirty="0">
                <a:solidFill>
                  <a:srgbClr val="FFFF00"/>
                </a:solidFill>
              </a:rPr>
              <a:t>Q4</a:t>
            </a:r>
            <a:r>
              <a:rPr lang="en-US" sz="2200" dirty="0"/>
              <a:t> </a:t>
            </a:r>
          </a:p>
          <a:p>
            <a:endParaRPr lang="en-US" dirty="0"/>
          </a:p>
        </p:txBody>
      </p:sp>
      <p:pic>
        <p:nvPicPr>
          <p:cNvPr id="5" name="Picture 4" descr="A picture containing outdoor, water, bird, light&#10;&#10;Description automatically generated">
            <a:extLst>
              <a:ext uri="{FF2B5EF4-FFF2-40B4-BE49-F238E27FC236}">
                <a16:creationId xmlns:a16="http://schemas.microsoft.com/office/drawing/2014/main" id="{12D1723E-CC21-4B6A-84C7-DE7821D66A4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57" b="19136"/>
          <a:stretch/>
        </p:blipFill>
        <p:spPr>
          <a:xfrm>
            <a:off x="8232059" y="4968808"/>
            <a:ext cx="3758621" cy="1571999"/>
          </a:xfrm>
          <a:prstGeom prst="rect">
            <a:avLst/>
          </a:prstGeom>
          <a:ln>
            <a:solidFill>
              <a:schemeClr val="accent1"/>
            </a:solidFill>
          </a:ln>
          <a:effectLst/>
        </p:spPr>
      </p:pic>
      <p:pic>
        <p:nvPicPr>
          <p:cNvPr id="50" name="Picture Placeholder 9">
            <a:extLst>
              <a:ext uri="{FF2B5EF4-FFF2-40B4-BE49-F238E27FC236}">
                <a16:creationId xmlns:a16="http://schemas.microsoft.com/office/drawing/2014/main" id="{32E62890-C8AC-4AD3-A840-1A61D9C657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6" b="4616"/>
          <a:stretch>
            <a:fillRect/>
          </a:stretch>
        </p:blipFill>
        <p:spPr>
          <a:xfrm>
            <a:off x="8244472" y="798881"/>
            <a:ext cx="3733800" cy="2244725"/>
          </a:xfrm>
          <a:prstGeom prst="rect">
            <a:avLst/>
          </a:prstGeom>
        </p:spPr>
      </p:pic>
      <p:pic>
        <p:nvPicPr>
          <p:cNvPr id="51" name="image23.png">
            <a:extLst>
              <a:ext uri="{FF2B5EF4-FFF2-40B4-BE49-F238E27FC236}">
                <a16:creationId xmlns:a16="http://schemas.microsoft.com/office/drawing/2014/main" id="{733228A8-9E3E-4493-A86B-99E2606979C3}"/>
              </a:ext>
            </a:extLst>
          </p:cNvPr>
          <p:cNvPicPr/>
          <p:nvPr/>
        </p:nvPicPr>
        <p:blipFill rotWithShape="1">
          <a:blip r:embed="rId5"/>
          <a:srcRect t="48536"/>
          <a:stretch/>
        </p:blipFill>
        <p:spPr>
          <a:xfrm>
            <a:off x="8244473" y="1936499"/>
            <a:ext cx="3733800" cy="1107106"/>
          </a:xfrm>
          <a:prstGeom prst="rect">
            <a:avLst/>
          </a:prstGeom>
          <a:ln/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744BFAFA-76BA-4182-B9F5-DED7541B8E2D}"/>
              </a:ext>
            </a:extLst>
          </p:cNvPr>
          <p:cNvSpPr/>
          <p:nvPr/>
        </p:nvSpPr>
        <p:spPr>
          <a:xfrm>
            <a:off x="10209648" y="1642272"/>
            <a:ext cx="1768624" cy="234171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8207C2F4-E648-4506-B4D9-D37874ABC2E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296">
            <a:off x="8257453" y="1317938"/>
            <a:ext cx="1996744" cy="500222"/>
          </a:xfrm>
          <a:prstGeom prst="rect">
            <a:avLst/>
          </a:prstGeom>
        </p:spPr>
      </p:pic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08A4B548-3FA0-4702-BA10-D091A6A68635}"/>
              </a:ext>
            </a:extLst>
          </p:cNvPr>
          <p:cNvCxnSpPr>
            <a:cxnSpLocks/>
          </p:cNvCxnSpPr>
          <p:nvPr/>
        </p:nvCxnSpPr>
        <p:spPr>
          <a:xfrm flipH="1" flipV="1">
            <a:off x="9689644" y="1747977"/>
            <a:ext cx="176784" cy="32308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7CAEB75D-5E1C-4FE5-9AC4-7944E5823546}"/>
              </a:ext>
            </a:extLst>
          </p:cNvPr>
          <p:cNvSpPr/>
          <p:nvPr/>
        </p:nvSpPr>
        <p:spPr>
          <a:xfrm>
            <a:off x="8244470" y="3186044"/>
            <a:ext cx="3733801" cy="1619871"/>
          </a:xfrm>
          <a:prstGeom prst="rect">
            <a:avLst/>
          </a:prstGeom>
          <a:pattFill prst="smGrid">
            <a:fgClr>
              <a:srgbClr val="F0F2F6"/>
            </a:fgClr>
            <a:bgClr>
              <a:srgbClr val="FFFFFF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Trapezoid 47">
            <a:extLst>
              <a:ext uri="{FF2B5EF4-FFF2-40B4-BE49-F238E27FC236}">
                <a16:creationId xmlns:a16="http://schemas.microsoft.com/office/drawing/2014/main" id="{3222570C-CFC2-4E8A-9914-468BF4A934AC}"/>
              </a:ext>
            </a:extLst>
          </p:cNvPr>
          <p:cNvSpPr/>
          <p:nvPr/>
        </p:nvSpPr>
        <p:spPr>
          <a:xfrm rot="5400000">
            <a:off x="9646071" y="3925947"/>
            <a:ext cx="1433785" cy="197850"/>
          </a:xfrm>
          <a:prstGeom prst="trapezoid">
            <a:avLst>
              <a:gd name="adj" fmla="val 433076"/>
            </a:avLst>
          </a:prstGeom>
          <a:gradFill flip="none" rotWithShape="1">
            <a:gsLst>
              <a:gs pos="34000">
                <a:srgbClr val="FFC000"/>
              </a:gs>
              <a:gs pos="98000">
                <a:srgbClr val="FFFFFF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5" name="Picture 54" descr="Shape&#10;&#10;Description automatically generated">
            <a:extLst>
              <a:ext uri="{FF2B5EF4-FFF2-40B4-BE49-F238E27FC236}">
                <a16:creationId xmlns:a16="http://schemas.microsoft.com/office/drawing/2014/main" id="{2036F173-099B-4E6F-8E66-9158B81267E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32" r="23589"/>
          <a:stretch/>
        </p:blipFill>
        <p:spPr>
          <a:xfrm>
            <a:off x="8307782" y="3472318"/>
            <a:ext cx="1937560" cy="1105110"/>
          </a:xfrm>
          <a:prstGeom prst="rect">
            <a:avLst/>
          </a:prstGeom>
          <a:ln>
            <a:noFill/>
          </a:ln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70B2139D-A8E5-4921-9FF6-023A6AA11FE9}"/>
              </a:ext>
            </a:extLst>
          </p:cNvPr>
          <p:cNvGrpSpPr/>
          <p:nvPr/>
        </p:nvGrpSpPr>
        <p:grpSpPr>
          <a:xfrm>
            <a:off x="8309329" y="3722188"/>
            <a:ext cx="1471896" cy="862091"/>
            <a:chOff x="6006833" y="3920494"/>
            <a:chExt cx="1466137" cy="862091"/>
          </a:xfrm>
        </p:grpSpPr>
        <p:pic>
          <p:nvPicPr>
            <p:cNvPr id="70" name="Picture 69" descr="A close up of a computer&#10;&#10;Description automatically generated">
              <a:extLst>
                <a:ext uri="{FF2B5EF4-FFF2-40B4-BE49-F238E27FC236}">
                  <a16:creationId xmlns:a16="http://schemas.microsoft.com/office/drawing/2014/main" id="{3C3F9918-27DC-4F94-86EC-1A686AFE34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668" t="12239" r="3354" b="13500"/>
            <a:stretch/>
          </p:blipFill>
          <p:spPr>
            <a:xfrm>
              <a:off x="6030913" y="3920494"/>
              <a:ext cx="1442057" cy="862091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1" name="Isosceles Triangle 70">
              <a:extLst>
                <a:ext uri="{FF2B5EF4-FFF2-40B4-BE49-F238E27FC236}">
                  <a16:creationId xmlns:a16="http://schemas.microsoft.com/office/drawing/2014/main" id="{BB17A3D9-8AA2-48F7-AC70-3A5DDBD133B8}"/>
                </a:ext>
              </a:extLst>
            </p:cNvPr>
            <p:cNvSpPr/>
            <p:nvPr/>
          </p:nvSpPr>
          <p:spPr>
            <a:xfrm rot="21449872">
              <a:off x="6006833" y="4085023"/>
              <a:ext cx="88838" cy="653174"/>
            </a:xfrm>
            <a:prstGeom prst="triangle">
              <a:avLst/>
            </a:prstGeom>
            <a:solidFill>
              <a:srgbClr val="231F2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7" name="Isosceles Triangle 56">
            <a:extLst>
              <a:ext uri="{FF2B5EF4-FFF2-40B4-BE49-F238E27FC236}">
                <a16:creationId xmlns:a16="http://schemas.microsoft.com/office/drawing/2014/main" id="{6D9CA2E9-5B77-4981-9898-E4669030EBEE}"/>
              </a:ext>
            </a:extLst>
          </p:cNvPr>
          <p:cNvSpPr/>
          <p:nvPr/>
        </p:nvSpPr>
        <p:spPr>
          <a:xfrm rot="236800">
            <a:off x="9683462" y="3809990"/>
            <a:ext cx="127571" cy="769415"/>
          </a:xfrm>
          <a:prstGeom prst="triangle">
            <a:avLst/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40019951-9C42-4C32-9707-B7B563D61D9C}"/>
              </a:ext>
            </a:extLst>
          </p:cNvPr>
          <p:cNvSpPr txBox="1">
            <a:spLocks/>
          </p:cNvSpPr>
          <p:nvPr/>
        </p:nvSpPr>
        <p:spPr>
          <a:xfrm>
            <a:off x="8647745" y="3170057"/>
            <a:ext cx="1426728" cy="27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FF0000"/>
                </a:solidFill>
              </a:rPr>
              <a:t>Old Enclosure</a:t>
            </a:r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1C90DCCF-500F-4E0D-8602-0CBBD960AD7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10527165" y="3619748"/>
            <a:ext cx="1436633" cy="990770"/>
          </a:xfrm>
          <a:prstGeom prst="rect">
            <a:avLst/>
          </a:prstGeom>
        </p:spPr>
      </p:pic>
      <p:sp>
        <p:nvSpPr>
          <p:cNvPr id="76" name="Arrow: Right 75">
            <a:extLst>
              <a:ext uri="{FF2B5EF4-FFF2-40B4-BE49-F238E27FC236}">
                <a16:creationId xmlns:a16="http://schemas.microsoft.com/office/drawing/2014/main" id="{B33C2E3B-6F50-4FD1-B4EA-6F1C0CB8268E}"/>
              </a:ext>
            </a:extLst>
          </p:cNvPr>
          <p:cNvSpPr/>
          <p:nvPr/>
        </p:nvSpPr>
        <p:spPr>
          <a:xfrm>
            <a:off x="10376086" y="3861515"/>
            <a:ext cx="151079" cy="32881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B5B8173-3E28-4686-AB60-D5AF7E8F8142}"/>
              </a:ext>
            </a:extLst>
          </p:cNvPr>
          <p:cNvSpPr txBox="1">
            <a:spLocks/>
          </p:cNvSpPr>
          <p:nvPr/>
        </p:nvSpPr>
        <p:spPr>
          <a:xfrm>
            <a:off x="10285262" y="3186043"/>
            <a:ext cx="1823958" cy="423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sz="1400" b="1" dirty="0">
                <a:solidFill>
                  <a:srgbClr val="00B0F0"/>
                </a:solidFill>
              </a:rPr>
              <a:t>New Enclosure</a:t>
            </a:r>
            <a:endParaRPr lang="en-US" sz="1400" b="1" dirty="0">
              <a:solidFill>
                <a:srgbClr val="FFFF0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E6E418-83B1-476A-95CB-6949BDEE8187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051621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0" name="Text Placeholder 3">
            <a:extLst>
              <a:ext uri="{FF2B5EF4-FFF2-40B4-BE49-F238E27FC236}">
                <a16:creationId xmlns:a16="http://schemas.microsoft.com/office/drawing/2014/main" id="{E6E88603-02BD-4459-8BF1-192EEE84B11C}"/>
              </a:ext>
            </a:extLst>
          </p:cNvPr>
          <p:cNvSpPr txBox="1">
            <a:spLocks/>
          </p:cNvSpPr>
          <p:nvPr/>
        </p:nvSpPr>
        <p:spPr>
          <a:xfrm>
            <a:off x="2797577" y="3765496"/>
            <a:ext cx="1465729" cy="5757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Build.</a:t>
            </a:r>
          </a:p>
        </p:txBody>
      </p:sp>
      <p:sp>
        <p:nvSpPr>
          <p:cNvPr id="61" name="Text Placeholder 3">
            <a:extLst>
              <a:ext uri="{FF2B5EF4-FFF2-40B4-BE49-F238E27FC236}">
                <a16:creationId xmlns:a16="http://schemas.microsoft.com/office/drawing/2014/main" id="{F1A805FA-D26D-4305-9EAA-3CDF92D64FE7}"/>
              </a:ext>
            </a:extLst>
          </p:cNvPr>
          <p:cNvSpPr txBox="1">
            <a:spLocks/>
          </p:cNvSpPr>
          <p:nvPr/>
        </p:nvSpPr>
        <p:spPr>
          <a:xfrm>
            <a:off x="1102664" y="2594576"/>
            <a:ext cx="1393841" cy="6941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Design.</a:t>
            </a:r>
          </a:p>
        </p:txBody>
      </p:sp>
      <p:pic>
        <p:nvPicPr>
          <p:cNvPr id="63" name="Picture 62" descr="A picture containing yellow, indoor, kitchen appliance&#10;&#10;Description automatically generated">
            <a:extLst>
              <a:ext uri="{FF2B5EF4-FFF2-40B4-BE49-F238E27FC236}">
                <a16:creationId xmlns:a16="http://schemas.microsoft.com/office/drawing/2014/main" id="{E777FEE8-9F02-490A-9F16-D4D0896301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915" b="94843" l="0" r="97479">
                        <a14:foregroundMark x1="25042" y1="28475" x2="25042" y2="28475"/>
                        <a14:foregroundMark x1="18487" y1="17713" x2="18487" y2="17713"/>
                        <a14:foregroundMark x1="8739" y1="36323" x2="8739" y2="36323"/>
                        <a14:foregroundMark x1="54118" y1="58072" x2="54118" y2="58072"/>
                        <a14:foregroundMark x1="65882" y1="64350" x2="65882" y2="64350"/>
                        <a14:foregroundMark x1="90756" y1="74888" x2="90756" y2="74888"/>
                        <a14:foregroundMark x1="76471" y1="28924" x2="96975" y2="49552"/>
                        <a14:foregroundMark x1="96975" y1="49552" x2="98824" y2="83632"/>
                        <a14:foregroundMark x1="98824" y1="83632" x2="81008" y2="95516"/>
                        <a14:foregroundMark x1="81008" y1="95516" x2="35462" y2="89910"/>
                        <a14:foregroundMark x1="35462" y1="89910" x2="24034" y2="65247"/>
                        <a14:foregroundMark x1="24034" y1="65247" x2="54622" y2="30269"/>
                        <a14:foregroundMark x1="54622" y1="30269" x2="73782" y2="29596"/>
                        <a14:foregroundMark x1="73782" y1="29596" x2="74286" y2="29596"/>
                        <a14:foregroundMark x1="87731" y1="68386" x2="87731" y2="68386"/>
                        <a14:foregroundMark x1="78992" y1="65471" x2="78992" y2="65471"/>
                        <a14:foregroundMark x1="80336" y1="75561" x2="80336" y2="75561"/>
                        <a14:foregroundMark x1="90420" y1="82735" x2="90420" y2="82735"/>
                        <a14:foregroundMark x1="81008" y1="80717" x2="81008" y2="80717"/>
                        <a14:foregroundMark x1="83697" y1="72646" x2="83697" y2="72646"/>
                        <a14:foregroundMark x1="90420" y1="66592" x2="90420" y2="66592"/>
                        <a14:foregroundMark x1="97479" y1="68161" x2="97983" y2="70404"/>
                        <a14:foregroundMark x1="94118" y1="82735" x2="94118" y2="82735"/>
                        <a14:foregroundMark x1="78655" y1="64350" x2="78655" y2="64350"/>
                        <a14:foregroundMark x1="47899" y1="62108" x2="47899" y2="62108"/>
                        <a14:foregroundMark x1="18824" y1="79372" x2="18824" y2="79372"/>
                        <a14:foregroundMark x1="23025" y1="88565" x2="24202" y2="88565"/>
                        <a14:foregroundMark x1="13782" y1="17040" x2="13782" y2="17040"/>
                        <a14:foregroundMark x1="15966" y1="28475" x2="15966" y2="28475"/>
                        <a14:foregroundMark x1="11261" y1="39462" x2="11261" y2="39462"/>
                        <a14:foregroundMark x1="4370" y1="45740" x2="4370" y2="45740"/>
                        <a14:foregroundMark x1="12941" y1="20404" x2="12941" y2="20404"/>
                        <a14:foregroundMark x1="6218" y1="13004" x2="6218" y2="13004"/>
                        <a14:foregroundMark x1="25882" y1="33408" x2="25882" y2="33408"/>
                        <a14:foregroundMark x1="20504" y1="30493" x2="20504" y2="30493"/>
                        <a14:foregroundMark x1="15798" y1="24888" x2="14622" y2="23767"/>
                        <a14:foregroundMark x1="10420" y1="18834" x2="10420" y2="18834"/>
                        <a14:foregroundMark x1="1513" y1="39462" x2="1513" y2="39462"/>
                        <a14:foregroundMark x1="15462" y1="35650" x2="15462" y2="35650"/>
                        <a14:foregroundMark x1="18319" y1="1794" x2="28067" y2="28475"/>
                        <a14:foregroundMark x1="28067" y1="28475" x2="9244" y2="50224"/>
                        <a14:foregroundMark x1="9244" y1="50224" x2="168" y2="54036"/>
                        <a14:foregroundMark x1="11597" y1="11435" x2="11597" y2="11435"/>
                        <a14:foregroundMark x1="11261" y1="17040" x2="11261" y2="17040"/>
                        <a14:foregroundMark x1="7731" y1="19955" x2="7731" y2="19955"/>
                        <a14:foregroundMark x1="2857" y1="16368" x2="3697" y2="15471"/>
                        <a14:foregroundMark x1="13445" y1="6951" x2="13445" y2="6951"/>
                        <a14:foregroundMark x1="4538" y1="5157" x2="4538" y2="5157"/>
                        <a14:foregroundMark x1="13445" y1="3139" x2="13445" y2="3139"/>
                        <a14:foregroundMark x1="7059" y1="7623" x2="7059" y2="7623"/>
                        <a14:foregroundMark x1="62521" y1="61435" x2="62521" y2="61435"/>
                        <a14:foregroundMark x1="76471" y1="45740" x2="76471" y2="45740"/>
                        <a14:foregroundMark x1="72605" y1="35650" x2="72605" y2="35650"/>
                        <a14:foregroundMark x1="65546" y1="40807" x2="65546" y2="40807"/>
                        <a14:foregroundMark x1="57479" y1="42377" x2="57479" y2="42377"/>
                        <a14:foregroundMark x1="77815" y1="41256" x2="77815" y2="41256"/>
                        <a14:foregroundMark x1="78655" y1="54036" x2="78655" y2="54036"/>
                        <a14:foregroundMark x1="69580" y1="39013" x2="49076" y2="40135"/>
                        <a14:foregroundMark x1="49076" y1="40135" x2="41681" y2="69955"/>
                        <a14:foregroundMark x1="41681" y1="69955" x2="54958" y2="89238"/>
                        <a14:foregroundMark x1="54958" y1="89238" x2="74118" y2="81166"/>
                        <a14:foregroundMark x1="74118" y1="81166" x2="81681" y2="56502"/>
                        <a14:foregroundMark x1="81681" y1="56502" x2="58319" y2="32960"/>
                        <a14:foregroundMark x1="54454" y1="43049" x2="32269" y2="43722"/>
                        <a14:foregroundMark x1="32269" y1="43722" x2="21513" y2="69955"/>
                        <a14:foregroundMark x1="21513" y1="69955" x2="35966" y2="93722"/>
                        <a14:foregroundMark x1="35966" y1="93722" x2="57479" y2="94843"/>
                        <a14:foregroundMark x1="57479" y1="94843" x2="74622" y2="80269"/>
                        <a14:foregroundMark x1="74622" y1="80269" x2="67563" y2="49327"/>
                        <a14:foregroundMark x1="67563" y1="49327" x2="38655" y2="36099"/>
                        <a14:foregroundMark x1="30252" y1="27803" x2="11261" y2="37220"/>
                        <a14:foregroundMark x1="11261" y1="37220" x2="6723" y2="4709"/>
                        <a14:foregroundMark x1="6723" y1="4709" x2="26050" y2="14574"/>
                        <a14:foregroundMark x1="26050" y1="14574" x2="30252" y2="31839"/>
                        <a14:backgroundMark x1="46050" y1="15919" x2="46050" y2="15919"/>
                        <a14:backgroundMark x1="40672" y1="23318" x2="40672" y2="23318"/>
                        <a14:backgroundMark x1="48739" y1="29372" x2="48739" y2="29372"/>
                        <a14:backgroundMark x1="87899" y1="15247" x2="87899" y2="15247"/>
                        <a14:backgroundMark x1="79832" y1="17265" x2="79832" y2="17265"/>
                        <a14:backgroundMark x1="96639" y1="32735" x2="96639" y2="32735"/>
                        <a14:backgroundMark x1="3697" y1="71076" x2="3697" y2="71076"/>
                        <a14:backgroundMark x1="2017" y1="62556" x2="2017" y2="62556"/>
                        <a14:backgroundMark x1="53782" y1="24439" x2="53782" y2="24439"/>
                        <a14:backgroundMark x1="56975" y1="28251" x2="56975" y2="28251"/>
                        <a14:backgroundMark x1="96639" y1="33408" x2="96639" y2="3340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62"/>
          <a:stretch/>
        </p:blipFill>
        <p:spPr>
          <a:xfrm rot="509033">
            <a:off x="1714621" y="3683128"/>
            <a:ext cx="2587090" cy="1844046"/>
          </a:xfrm>
          <a:prstGeom prst="rect">
            <a:avLst/>
          </a:prstGeom>
        </p:spPr>
      </p:pic>
      <p:pic>
        <p:nvPicPr>
          <p:cNvPr id="64" name="Picture 63" descr="A picture containing text, yellow&#10;&#10;Description automatically generated">
            <a:extLst>
              <a:ext uri="{FF2B5EF4-FFF2-40B4-BE49-F238E27FC236}">
                <a16:creationId xmlns:a16="http://schemas.microsoft.com/office/drawing/2014/main" id="{20FD209E-0DEF-4AF2-9C8B-E392CA6CE35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194" b="97206" l="4194" r="97177">
                        <a14:foregroundMark x1="9194" y1="45709" x2="9194" y2="45709"/>
                        <a14:foregroundMark x1="4919" y1="62675" x2="4919" y2="62675"/>
                        <a14:foregroundMark x1="10484" y1="81836" x2="10484" y2="81836"/>
                        <a14:foregroundMark x1="11129" y1="92016" x2="11129" y2="92016"/>
                        <a14:foregroundMark x1="14597" y1="92016" x2="14597" y2="92016"/>
                        <a14:foregroundMark x1="4274" y1="61677" x2="4274" y2="61677"/>
                        <a14:foregroundMark x1="5081" y1="12575" x2="8629" y2="49301"/>
                        <a14:foregroundMark x1="8629" y1="49301" x2="24355" y2="75848"/>
                        <a14:foregroundMark x1="24355" y1="75848" x2="49516" y2="71657"/>
                        <a14:foregroundMark x1="49516" y1="71657" x2="89435" y2="81836"/>
                        <a14:foregroundMark x1="89435" y1="81836" x2="90645" y2="40719"/>
                        <a14:foregroundMark x1="90645" y1="40719" x2="74758" y2="13972"/>
                        <a14:foregroundMark x1="74758" y1="13972" x2="42177" y2="5190"/>
                        <a14:foregroundMark x1="91452" y1="8383" x2="91452" y2="8383"/>
                        <a14:foregroundMark x1="92097" y1="12575" x2="92097" y2="12575"/>
                        <a14:foregroundMark x1="30968" y1="54092" x2="30968" y2="54092"/>
                        <a14:foregroundMark x1="38468" y1="41916" x2="38468" y2="41916"/>
                        <a14:foregroundMark x1="44274" y1="55289" x2="44274" y2="55289"/>
                        <a14:foregroundMark x1="29677" y1="51497" x2="29677" y2="51497"/>
                        <a14:foregroundMark x1="35887" y1="47305" x2="35887" y2="47305"/>
                        <a14:foregroundMark x1="24677" y1="39721" x2="24677" y2="39721"/>
                        <a14:foregroundMark x1="23871" y1="32335" x2="23871" y2="32335"/>
                        <a14:foregroundMark x1="25806" y1="29142" x2="25806" y2="29142"/>
                        <a14:foregroundMark x1="25968" y1="29142" x2="26613" y2="29142"/>
                        <a14:foregroundMark x1="26855" y1="29142" x2="30726" y2="32934"/>
                        <a14:foregroundMark x1="36774" y1="34531" x2="38065" y2="37725"/>
                        <a14:foregroundMark x1="39113" y1="43513" x2="39758" y2="45110"/>
                        <a14:foregroundMark x1="41048" y1="49900" x2="41048" y2="49900"/>
                        <a14:foregroundMark x1="13710" y1="33333" x2="20726" y2="71058"/>
                        <a14:foregroundMark x1="20726" y1="71058" x2="40484" y2="65868"/>
                        <a14:foregroundMark x1="40484" y1="65868" x2="52097" y2="41317"/>
                        <a14:foregroundMark x1="52097" y1="41317" x2="38952" y2="17565"/>
                        <a14:foregroundMark x1="38952" y1="17565" x2="22500" y2="26747"/>
                        <a14:foregroundMark x1="22500" y1="26747" x2="16935" y2="34930"/>
                        <a14:foregroundMark x1="34194" y1="28144" x2="15968" y2="26547"/>
                        <a14:foregroundMark x1="15968" y1="26547" x2="11774" y2="70259"/>
                        <a14:foregroundMark x1="11774" y1="70259" x2="24919" y2="97405"/>
                        <a14:foregroundMark x1="24919" y1="97405" x2="56290" y2="83433"/>
                        <a14:foregroundMark x1="56290" y1="83433" x2="63065" y2="50299"/>
                        <a14:foregroundMark x1="63065" y1="50299" x2="47097" y2="26747"/>
                        <a14:foregroundMark x1="47097" y1="26747" x2="28145" y2="18363"/>
                        <a14:foregroundMark x1="41694" y1="53693" x2="41694" y2="53693"/>
                        <a14:foregroundMark x1="37823" y1="57285" x2="37823" y2="57285"/>
                        <a14:foregroundMark x1="30726" y1="47305" x2="30726" y2="47305"/>
                        <a14:foregroundMark x1="36532" y1="49301" x2="36532" y2="49301"/>
                        <a14:foregroundMark x1="45161" y1="31337" x2="45161" y2="31337"/>
                        <a14:foregroundMark x1="45565" y1="39721" x2="45565" y2="39721"/>
                        <a14:foregroundMark x1="39355" y1="30140" x2="39355" y2="30140"/>
                        <a14:foregroundMark x1="37419" y1="30140" x2="37419" y2="30140"/>
                        <a14:foregroundMark x1="19113" y1="46707" x2="19113" y2="46707"/>
                        <a14:foregroundMark x1="22339" y1="41317" x2="22339" y2="41317"/>
                        <a14:foregroundMark x1="21935" y1="38124" x2="21935" y2="38124"/>
                        <a14:foregroundMark x1="25806" y1="34531" x2="25806" y2="34531"/>
                        <a14:foregroundMark x1="27500" y1="39721" x2="27500" y2="39721"/>
                        <a14:foregroundMark x1="27097" y1="41916" x2="27097" y2="41916"/>
                        <a14:foregroundMark x1="24677" y1="46108" x2="24677" y2="46108"/>
                        <a14:foregroundMark x1="22581" y1="52096" x2="22581" y2="52096"/>
                        <a14:foregroundMark x1="25161" y1="57285" x2="25161" y2="57285"/>
                        <a14:foregroundMark x1="25565" y1="57285" x2="25565" y2="57285"/>
                        <a14:foregroundMark x1="26613" y1="49301" x2="27903" y2="46108"/>
                        <a14:foregroundMark x1="29194" y1="44112" x2="30081" y2="42515"/>
                        <a14:foregroundMark x1="33145" y1="41916" x2="34194" y2="42515"/>
                        <a14:foregroundMark x1="34435" y1="47305" x2="34435" y2="47305"/>
                        <a14:foregroundMark x1="34597" y1="54092" x2="35242" y2="54691"/>
                        <a14:foregroundMark x1="34839" y1="56287" x2="34839" y2="56287"/>
                        <a14:foregroundMark x1="32016" y1="56287" x2="32016" y2="56287"/>
                        <a14:foregroundMark x1="31774" y1="56287" x2="31774" y2="56287"/>
                        <a14:foregroundMark x1="40403" y1="45709" x2="40403" y2="45709"/>
                        <a14:foregroundMark x1="40403" y1="45709" x2="40403" y2="45709"/>
                        <a14:foregroundMark x1="40403" y1="45709" x2="40403" y2="45709"/>
                        <a14:foregroundMark x1="41935" y1="58483" x2="41935" y2="58483"/>
                        <a14:foregroundMark x1="37661" y1="56287" x2="37661" y2="56287"/>
                        <a14:foregroundMark x1="36532" y1="47305" x2="36532" y2="47305"/>
                        <a14:foregroundMark x1="39113" y1="42914" x2="39113" y2="42914"/>
                        <a14:foregroundMark x1="43629" y1="36527" x2="43629" y2="36527"/>
                        <a14:foregroundMark x1="42984" y1="36527" x2="42984" y2="36527"/>
                        <a14:foregroundMark x1="42984" y1="36527" x2="42984" y2="36527"/>
                        <a14:foregroundMark x1="42823" y1="32934" x2="42823" y2="32934"/>
                        <a14:foregroundMark x1="40000" y1="32934" x2="40000" y2="32934"/>
                        <a14:foregroundMark x1="38710" y1="35529" x2="38710" y2="35529"/>
                        <a14:foregroundMark x1="27016" y1="3792" x2="27016" y2="3792"/>
                        <a14:foregroundMark x1="28629" y1="3194" x2="28629" y2="3194"/>
                        <a14:foregroundMark x1="23710" y1="3992" x2="23710" y2="3992"/>
                        <a14:foregroundMark x1="23065" y1="3992" x2="23065" y2="3992"/>
                        <a14:foregroundMark x1="25081" y1="10978" x2="25081" y2="10978"/>
                        <a14:foregroundMark x1="27742" y1="9182" x2="27742" y2="9182"/>
                        <a14:foregroundMark x1="34194" y1="6587" x2="34194" y2="6587"/>
                        <a14:foregroundMark x1="37097" y1="7385" x2="37097" y2="7385"/>
                        <a14:foregroundMark x1="40161" y1="6986" x2="40161" y2="6986"/>
                        <a14:foregroundMark x1="58145" y1="8184" x2="58145" y2="8184"/>
                        <a14:foregroundMark x1="75081" y1="7186" x2="75081" y2="7186"/>
                        <a14:foregroundMark x1="78548" y1="11776" x2="78548" y2="11776"/>
                        <a14:foregroundMark x1="92742" y1="12375" x2="92742" y2="12375"/>
                        <a14:foregroundMark x1="97177" y1="25349" x2="97177" y2="2534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62" y="3005409"/>
            <a:ext cx="2593761" cy="104796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66DE71B-59D3-4F05-AC46-CFC49026AFA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910" b="98305" l="4472" r="97561">
                        <a14:foregroundMark x1="9756" y1="47458" x2="9756" y2="47458"/>
                        <a14:foregroundMark x1="4878" y1="44068" x2="4878" y2="44068"/>
                        <a14:foregroundMark x1="9756" y1="32768" x2="9756" y2="32768"/>
                        <a14:foregroundMark x1="35772" y1="11299" x2="35772" y2="11299"/>
                        <a14:foregroundMark x1="28862" y1="11864" x2="28862" y2="11864"/>
                        <a14:foregroundMark x1="23577" y1="17514" x2="23577" y2="17514"/>
                        <a14:foregroundMark x1="16667" y1="23164" x2="16667" y2="23164"/>
                        <a14:foregroundMark x1="33333" y1="7910" x2="33333" y2="7910"/>
                        <a14:foregroundMark x1="93089" y1="31073" x2="93089" y2="31073"/>
                        <a14:foregroundMark x1="94715" y1="46328" x2="94715" y2="46328"/>
                        <a14:foregroundMark x1="97561" y1="36723" x2="97561" y2="36723"/>
                        <a14:foregroundMark x1="70732" y1="23164" x2="70732" y2="23164"/>
                        <a14:foregroundMark x1="67886" y1="93785" x2="67886" y2="93785"/>
                        <a14:foregroundMark x1="34553" y1="86441" x2="34553" y2="86441"/>
                        <a14:foregroundMark x1="71138" y1="98305" x2="71138" y2="98305"/>
                        <a14:foregroundMark x1="54065" y1="93220" x2="54065" y2="93220"/>
                        <a14:foregroundMark x1="49187" y1="91525" x2="49187" y2="91525"/>
                        <a14:foregroundMark x1="48374" y1="91525" x2="48374" y2="91525"/>
                        <a14:foregroundMark x1="21138" y1="79661" x2="20732" y2="79661"/>
                        <a14:backgroundMark x1="20732" y1="79661" x2="20732" y2="79661"/>
                        <a14:backgroundMark x1="49187" y1="92090" x2="49187" y2="92090"/>
                        <a14:backgroundMark x1="48780" y1="90960" x2="48780" y2="90960"/>
                        <a14:backgroundMark x1="50000" y1="90960" x2="50000" y2="90960"/>
                        <a14:backgroundMark x1="48374" y1="92090" x2="48374" y2="92090"/>
                        <a14:backgroundMark x1="49187" y1="90960" x2="49187" y2="90960"/>
                        <a14:backgroundMark x1="54472" y1="93785" x2="54472" y2="93785"/>
                        <a14:backgroundMark x1="53659" y1="92655" x2="53659" y2="92655"/>
                        <a14:backgroundMark x1="53659" y1="93220" x2="53659" y2="93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065" b="86"/>
          <a:stretch/>
        </p:blipFill>
        <p:spPr>
          <a:xfrm>
            <a:off x="9640903" y="764605"/>
            <a:ext cx="2342151" cy="1615259"/>
          </a:xfrm>
          <a:prstGeom prst="rect">
            <a:avLst/>
          </a:prstGeom>
        </p:spPr>
      </p:pic>
      <p:pic>
        <p:nvPicPr>
          <p:cNvPr id="4" name="Picture 3" descr="A picture containing text, yellow, container, bin&#10;&#10;Description automatically generated">
            <a:extLst>
              <a:ext uri="{FF2B5EF4-FFF2-40B4-BE49-F238E27FC236}">
                <a16:creationId xmlns:a16="http://schemas.microsoft.com/office/drawing/2014/main" id="{9AFBBCF2-6C83-4169-BBFA-4E91BE756B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493" b="96386" l="4242" r="93725">
                        <a14:foregroundMark x1="28646" y1="6846" x2="28646" y2="6846"/>
                        <a14:foregroundMark x1="50668" y1="8160" x2="50668" y2="8160"/>
                        <a14:foregroundMark x1="76990" y1="3231" x2="76990" y2="3231"/>
                        <a14:foregroundMark x1="66822" y1="2738" x2="66822" y2="2738"/>
                        <a14:foregroundMark x1="20221" y1="3341" x2="20221" y2="3341"/>
                        <a14:foregroundMark x1="24521" y1="64622" x2="24521" y2="64622"/>
                        <a14:foregroundMark x1="47531" y1="66867" x2="48170" y2="66867"/>
                        <a14:foregroundMark x1="70773" y1="54436" x2="28181" y2="56462"/>
                        <a14:foregroundMark x1="28181" y1="56462" x2="18942" y2="58708"/>
                        <a14:foregroundMark x1="18942" y1="58708" x2="15630" y2="66375"/>
                        <a14:foregroundMark x1="15630" y1="66375" x2="21150" y2="74973"/>
                        <a14:foregroundMark x1="21150" y1="74973" x2="31784" y2="78039"/>
                        <a14:foregroundMark x1="31784" y1="78039" x2="43696" y2="77820"/>
                        <a14:foregroundMark x1="43696" y1="77820" x2="66647" y2="79792"/>
                        <a14:foregroundMark x1="66647" y1="79792" x2="73039" y2="75630"/>
                        <a14:foregroundMark x1="73039" y1="75630" x2="76874" y2="67032"/>
                        <a14:foregroundMark x1="76874" y1="67032" x2="77397" y2="57229"/>
                        <a14:foregroundMark x1="77397" y1="57229" x2="71354" y2="53286"/>
                        <a14:foregroundMark x1="71354" y1="53286" x2="71238" y2="53341"/>
                        <a14:foregroundMark x1="67577" y1="72618" x2="67577" y2="72618"/>
                        <a14:foregroundMark x1="62522" y1="67579" x2="62522" y2="67579"/>
                        <a14:foregroundMark x1="84602" y1="73549" x2="84602" y2="73549"/>
                        <a14:foregroundMark x1="85357" y1="76342" x2="85357" y2="76342"/>
                        <a14:foregroundMark x1="81813" y1="75958" x2="81813" y2="75958"/>
                        <a14:foregroundMark x1="79256" y1="74151" x2="79256" y2="74151"/>
                        <a14:foregroundMark x1="76467" y1="88992" x2="76467" y2="88992"/>
                        <a14:foregroundMark x1="80883" y1="87678" x2="80883" y2="87678"/>
                        <a14:foregroundMark x1="58048" y1="88664" x2="58048" y2="88664"/>
                        <a14:foregroundMark x1="38989" y1="90197" x2="38989" y2="90197"/>
                        <a14:foregroundMark x1="25450" y1="86035" x2="25450" y2="86035"/>
                        <a14:foregroundMark x1="20337" y1="89102" x2="20337" y2="89102"/>
                        <a14:foregroundMark x1="12783" y1="91895" x2="12783" y2="91895"/>
                        <a14:foregroundMark x1="8658" y1="83516" x2="8658" y2="83516"/>
                        <a14:foregroundMark x1="4242" y1="80887" x2="4242" y2="80887"/>
                        <a14:foregroundMark x1="7031" y1="73713" x2="7031" y2="73713"/>
                        <a14:foregroundMark x1="7670" y1="74370" x2="7670" y2="74370"/>
                        <a14:foregroundMark x1="5288" y1="79573" x2="5288" y2="79573"/>
                        <a14:foregroundMark x1="8542" y1="80723" x2="8542" y2="80723"/>
                        <a14:foregroundMark x1="10750" y1="68565" x2="10750" y2="68565"/>
                        <a14:foregroundMark x1="15166" y1="58379" x2="15166" y2="58379"/>
                        <a14:foregroundMark x1="18187" y1="53231" x2="18187" y2="53231"/>
                        <a14:foregroundMark x1="19117" y1="47700" x2="19117" y2="47700"/>
                        <a14:foregroundMark x1="18478" y1="45455" x2="18478" y2="45455"/>
                        <a14:foregroundMark x1="19001" y1="39704" x2="19001" y2="39704"/>
                        <a14:foregroundMark x1="27368" y1="2903" x2="27368" y2="2903"/>
                        <a14:foregroundMark x1="30912" y1="2245" x2="30912" y2="2245"/>
                        <a14:foregroundMark x1="70250" y1="3012" x2="70250" y2="3012"/>
                        <a14:foregroundMark x1="74956" y1="3122" x2="74956" y2="3122"/>
                        <a14:foregroundMark x1="61476" y1="3450" x2="61476" y2="3450"/>
                        <a14:foregroundMark x1="60721" y1="3341" x2="60721" y2="3341"/>
                        <a14:foregroundMark x1="23765" y1="1643" x2="23765" y2="1643"/>
                        <a14:foregroundMark x1="93725" y1="74754" x2="93725" y2="74754"/>
                        <a14:foregroundMark x1="79489" y1="52519" x2="79489" y2="52519"/>
                        <a14:foregroundMark x1="89250" y1="89923" x2="89250" y2="89923"/>
                        <a14:foregroundMark x1="81522" y1="84118" x2="81522" y2="84118"/>
                        <a14:foregroundMark x1="78268" y1="94469" x2="78268" y2="94469"/>
                        <a14:foregroundMark x1="67345" y1="96276" x2="67345" y2="96276"/>
                        <a14:foregroundMark x1="57292" y1="96440" x2="57292" y2="96440"/>
                        <a14:foregroundMark x1="28879" y1="1205" x2="28879" y2="1205"/>
                        <a14:foregroundMark x1="70366" y1="493" x2="70366" y2="493"/>
                        <a14:foregroundMark x1="75305" y1="2136" x2="75305" y2="2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206" y="2297305"/>
            <a:ext cx="3852820" cy="4087885"/>
          </a:xfrm>
          <a:prstGeom prst="rect">
            <a:avLst/>
          </a:prstGeom>
        </p:spPr>
      </p:pic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28B92EE-2628-4B02-A446-25B9AD6F8C1F}"/>
              </a:ext>
            </a:extLst>
          </p:cNvPr>
          <p:cNvCxnSpPr>
            <a:cxnSpLocks/>
          </p:cNvCxnSpPr>
          <p:nvPr/>
        </p:nvCxnSpPr>
        <p:spPr>
          <a:xfrm flipH="1">
            <a:off x="10467191" y="1830083"/>
            <a:ext cx="969737" cy="3699348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B40E211-06FE-45D2-BE03-C78BB7132EB3}"/>
              </a:ext>
            </a:extLst>
          </p:cNvPr>
          <p:cNvSpPr txBox="1"/>
          <p:nvPr/>
        </p:nvSpPr>
        <p:spPr>
          <a:xfrm>
            <a:off x="4156276" y="2141365"/>
            <a:ext cx="3018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F0"/>
                </a:solidFill>
                <a:latin typeface="Franklin Gothic Book" panose="020B0503020102020204" pitchFamily="34" charset="0"/>
              </a:rPr>
              <a:t>Custom build of electronic boards complete.</a:t>
            </a:r>
          </a:p>
        </p:txBody>
      </p:sp>
      <p:pic>
        <p:nvPicPr>
          <p:cNvPr id="13" name="Picture 12" descr="A picture containing text, electronics, circuit&#10;&#10;Description automatically generated">
            <a:extLst>
              <a:ext uri="{FF2B5EF4-FFF2-40B4-BE49-F238E27FC236}">
                <a16:creationId xmlns:a16="http://schemas.microsoft.com/office/drawing/2014/main" id="{5156ECC6-09A4-42AD-9997-5870C86ED76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2946" b="98200" l="3762" r="98903">
                        <a14:foregroundMark x1="16614" y1="46481" x2="16614" y2="46481"/>
                        <a14:foregroundMark x1="4075" y1="49100" x2="4075" y2="49100"/>
                        <a14:foregroundMark x1="53762" y1="92308" x2="53762" y2="92308"/>
                        <a14:foregroundMark x1="57837" y1="93617" x2="57837" y2="93617"/>
                        <a14:foregroundMark x1="57367" y1="98200" x2="57367" y2="98200"/>
                        <a14:foregroundMark x1="93887" y1="30606" x2="93887" y2="30606"/>
                        <a14:foregroundMark x1="94514" y1="23895" x2="94514" y2="23895"/>
                        <a14:foregroundMark x1="93260" y1="19804" x2="93260" y2="19804"/>
                        <a14:foregroundMark x1="97962" y1="22586" x2="97962" y2="22586"/>
                        <a14:foregroundMark x1="92633" y1="17349" x2="92633" y2="17349"/>
                        <a14:foregroundMark x1="52038" y1="7201" x2="52038" y2="7201"/>
                        <a14:foregroundMark x1="47492" y1="4419" x2="47492" y2="4419"/>
                        <a14:foregroundMark x1="14263" y1="24059" x2="14263" y2="24059"/>
                        <a14:foregroundMark x1="16614" y1="22586" x2="16614" y2="22586"/>
                        <a14:foregroundMark x1="23824" y1="15385" x2="23824" y2="15385"/>
                        <a14:foregroundMark x1="26959" y1="14075" x2="26959" y2="14075"/>
                        <a14:foregroundMark x1="22571" y1="18494" x2="22571" y2="18494"/>
                        <a14:foregroundMark x1="20063" y1="20786" x2="20063" y2="20786"/>
                        <a14:foregroundMark x1="18652" y1="21768" x2="18652" y2="21768"/>
                        <a14:foregroundMark x1="25549" y1="11620" x2="25549" y2="11620"/>
                        <a14:foregroundMark x1="27116" y1="11784" x2="27116" y2="11784"/>
                        <a14:foregroundMark x1="23041" y1="11293" x2="23041" y2="11293"/>
                        <a14:foregroundMark x1="21317" y1="12602" x2="21317" y2="12602"/>
                        <a14:foregroundMark x1="20063" y1="13748" x2="20063" y2="13748"/>
                        <a14:foregroundMark x1="19279" y1="15057" x2="19279" y2="15057"/>
                        <a14:foregroundMark x1="54389" y1="4583" x2="54389" y2="4583"/>
                        <a14:foregroundMark x1="61599" y1="6056" x2="61599" y2="6056"/>
                        <a14:foregroundMark x1="60345" y1="5237" x2="60345" y2="5237"/>
                        <a14:foregroundMark x1="57210" y1="4583" x2="57210" y2="4583"/>
                        <a14:foregroundMark x1="57680" y1="3601" x2="57680" y2="3601"/>
                        <a14:foregroundMark x1="57053" y1="3273" x2="57053" y2="3273"/>
                        <a14:foregroundMark x1="76489" y1="13912" x2="76489" y2="13912"/>
                        <a14:foregroundMark x1="77273" y1="11457" x2="77273" y2="11457"/>
                        <a14:foregroundMark x1="59875" y1="4910" x2="59875" y2="4910"/>
                        <a14:foregroundMark x1="58307" y1="2946" x2="58307" y2="2946"/>
                        <a14:foregroundMark x1="61285" y1="4583" x2="61285" y2="4583"/>
                        <a14:foregroundMark x1="61599" y1="3601" x2="61599" y2="3601"/>
                        <a14:foregroundMark x1="63166" y1="3928" x2="63166" y2="3928"/>
                        <a14:foregroundMark x1="60031" y1="4255" x2="60031" y2="4255"/>
                        <a14:foregroundMark x1="55172" y1="93617" x2="55172" y2="93617"/>
                        <a14:foregroundMark x1="55172" y1="92308" x2="55172" y2="92308"/>
                        <a14:foregroundMark x1="39655" y1="31915" x2="39655" y2="31915"/>
                        <a14:foregroundMark x1="17868" y1="47791" x2="17868" y2="47791"/>
                        <a14:foregroundMark x1="11912" y1="46972" x2="12226" y2="46972"/>
                        <a14:foregroundMark x1="13480" y1="43535" x2="13480" y2="43535"/>
                        <a14:foregroundMark x1="52038" y1="36989" x2="52038" y2="36989"/>
                        <a14:foregroundMark x1="21160" y1="54992" x2="21160" y2="54992"/>
                        <a14:foregroundMark x1="95611" y1="18167" x2="95611" y2="18167"/>
                        <a14:foregroundMark x1="98589" y1="21604" x2="98589" y2="21604"/>
                        <a14:foregroundMark x1="98903" y1="23404" x2="98903" y2="23404"/>
                        <a14:foregroundMark x1="69436" y1="10638" x2="69436" y2="10638"/>
                        <a14:foregroundMark x1="72727" y1="10802" x2="72727" y2="10802"/>
                        <a14:foregroundMark x1="73824" y1="10966" x2="73824" y2="10966"/>
                        <a14:foregroundMark x1="71630" y1="9984" x2="71630" y2="9984"/>
                        <a14:foregroundMark x1="67712" y1="8511" x2="67712" y2="8511"/>
                        <a14:foregroundMark x1="68652" y1="9002" x2="68652" y2="9002"/>
                        <a14:foregroundMark x1="69436" y1="9165" x2="69436" y2="9165"/>
                        <a14:foregroundMark x1="70846" y1="9493" x2="70846" y2="9493"/>
                        <a14:foregroundMark x1="68966" y1="8838" x2="68966" y2="8838"/>
                        <a14:foregroundMark x1="21317" y1="75123" x2="21317" y2="75123"/>
                        <a14:foregroundMark x1="22257" y1="75941" x2="22257" y2="75941"/>
                        <a14:foregroundMark x1="23197" y1="76759" x2="23197" y2="76759"/>
                        <a14:foregroundMark x1="5172" y1="63011" x2="5172" y2="63011"/>
                        <a14:foregroundMark x1="6583" y1="64157" x2="6583" y2="64157"/>
                        <a14:foregroundMark x1="8150" y1="65466" x2="8150" y2="65466"/>
                        <a14:foregroundMark x1="9875" y1="66612" x2="9875" y2="66612"/>
                        <a14:foregroundMark x1="96082" y1="29296" x2="96082" y2="29296"/>
                        <a14:backgroundMark x1="68182" y1="5565" x2="68182" y2="5565"/>
                        <a14:backgroundMark x1="64577" y1="5074" x2="64577" y2="5074"/>
                        <a14:backgroundMark x1="51724" y1="1964" x2="51724" y2="1964"/>
                        <a14:backgroundMark x1="99843" y1="22095" x2="99843" y2="22095"/>
                        <a14:backgroundMark x1="76489" y1="10638" x2="76489" y2="10638"/>
                        <a14:backgroundMark x1="75235" y1="10147" x2="75235" y2="10147"/>
                        <a14:backgroundMark x1="75549" y1="10802" x2="75549" y2="10802"/>
                        <a14:backgroundMark x1="75862" y1="9984" x2="75862" y2="9984"/>
                        <a14:backgroundMark x1="74608" y1="10638" x2="74608" y2="10638"/>
                        <a14:backgroundMark x1="72257" y1="9165" x2="72257" y2="9165"/>
                        <a14:backgroundMark x1="76645" y1="10802" x2="77116" y2="10966"/>
                        <a14:backgroundMark x1="76174" y1="10638" x2="76645" y2="10802"/>
                        <a14:backgroundMark x1="74295" y1="9984" x2="76174" y2="10638"/>
                        <a14:backgroundMark x1="72884" y1="9493" x2="74295" y2="9984"/>
                        <a14:backgroundMark x1="71942" y1="9165" x2="72884" y2="9493"/>
                        <a14:backgroundMark x1="71474" y1="9002" x2="71942" y2="9165"/>
                        <a14:backgroundMark x1="71003" y1="8838" x2="71474" y2="9002"/>
                        <a14:backgroundMark x1="70063" y1="8511" x2="71003" y2="8838"/>
                        <a14:backgroundMark x1="63950" y1="6383" x2="70063" y2="85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775" y="2801504"/>
            <a:ext cx="1465729" cy="1401749"/>
          </a:xfrm>
          <a:prstGeom prst="rect">
            <a:avLst/>
          </a:prstGeom>
        </p:spPr>
      </p:pic>
      <p:pic>
        <p:nvPicPr>
          <p:cNvPr id="14" name="Picture 13" descr="A picture containing text, sky, device&#10;&#10;Description automatically generated">
            <a:extLst>
              <a:ext uri="{FF2B5EF4-FFF2-40B4-BE49-F238E27FC236}">
                <a16:creationId xmlns:a16="http://schemas.microsoft.com/office/drawing/2014/main" id="{BB08F661-49D1-47F3-9DCC-5D65171697F3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164" b="93891" l="1345" r="99090">
                        <a14:foregroundMark x1="9098" y1="16399" x2="9098" y2="16399"/>
                        <a14:foregroundMark x1="7595" y1="18489" x2="7595" y2="18489"/>
                        <a14:foregroundMark x1="8188" y1="35772" x2="8188" y2="35772"/>
                        <a14:foregroundMark x1="5222" y1="26206" x2="5222" y2="26206"/>
                        <a14:foregroundMark x1="5578" y1="28537" x2="5578" y2="28537"/>
                        <a14:foregroundMark x1="13054" y1="31190" x2="13054" y2="31190"/>
                        <a14:foregroundMark x1="23220" y1="34646" x2="23220" y2="34646"/>
                        <a14:foregroundMark x1="22745" y1="25723" x2="22745" y2="25723"/>
                        <a14:foregroundMark x1="88054" y1="25643" x2="88054" y2="25643"/>
                        <a14:foregroundMark x1="25158" y1="26447" x2="25158" y2="26447"/>
                        <a14:foregroundMark x1="18869" y1="25965" x2="18869" y2="25965"/>
                        <a14:foregroundMark x1="17445" y1="26125" x2="17445" y2="26125"/>
                        <a14:foregroundMark x1="16891" y1="26206" x2="16891" y2="26206"/>
                        <a14:foregroundMark x1="11630" y1="32315" x2="11630" y2="32315"/>
                        <a14:foregroundMark x1="14597" y1="33360" x2="14597" y2="33360"/>
                        <a14:foregroundMark x1="19541" y1="36254" x2="19541" y2="36254"/>
                        <a14:foregroundMark x1="22389" y1="37621" x2="22389" y2="37621"/>
                        <a14:foregroundMark x1="24446" y1="38826" x2="24446" y2="38826"/>
                        <a14:foregroundMark x1="25949" y1="38103" x2="25949" y2="38103"/>
                        <a14:foregroundMark x1="1820" y1="27572" x2="1820" y2="27572"/>
                        <a14:foregroundMark x1="91930" y1="36736" x2="91930" y2="36736"/>
                        <a14:foregroundMark x1="89834" y1="43328" x2="89834" y2="43328"/>
                        <a14:foregroundMark x1="97547" y1="26367" x2="97547" y2="26367"/>
                        <a14:foregroundMark x1="95926" y1="27814" x2="95926" y2="27814"/>
                        <a14:foregroundMark x1="94818" y1="28376" x2="94818" y2="28376"/>
                        <a14:foregroundMark x1="93908" y1="29582" x2="93908" y2="29582"/>
                        <a14:foregroundMark x1="97785" y1="28376" x2="97785" y2="28376"/>
                        <a14:foregroundMark x1="98734" y1="27974" x2="98734" y2="27974"/>
                        <a14:foregroundMark x1="98734" y1="47830" x2="98734" y2="47830"/>
                        <a14:foregroundMark x1="8703" y1="89630" x2="8703" y2="89630"/>
                        <a14:foregroundMark x1="1424" y1="47267" x2="1424" y2="47267"/>
                        <a14:foregroundMark x1="87935" y1="66399" x2="87935" y2="66399"/>
                        <a14:foregroundMark x1="83070" y1="66640" x2="83070" y2="66640"/>
                        <a14:foregroundMark x1="80103" y1="65032" x2="80103" y2="65032"/>
                        <a14:foregroundMark x1="99051" y1="69373" x2="99051" y2="69373"/>
                        <a14:foregroundMark x1="95688" y1="67926" x2="95688" y2="67926"/>
                        <a14:foregroundMark x1="94264" y1="67203" x2="94264" y2="67203"/>
                        <a14:foregroundMark x1="97112" y1="67685" x2="97112" y2="67685"/>
                        <a14:foregroundMark x1="91377" y1="92605" x2="91377" y2="92605"/>
                        <a14:foregroundMark x1="90111" y1="83601" x2="90111" y2="83601"/>
                        <a14:foregroundMark x1="89755" y1="73875" x2="89755" y2="73875"/>
                        <a14:foregroundMark x1="89834" y1="79341" x2="89834" y2="79341"/>
                        <a14:foregroundMark x1="89715" y1="86977" x2="89715" y2="86977"/>
                        <a14:foregroundMark x1="97745" y1="67444" x2="97745" y2="67444"/>
                        <a14:foregroundMark x1="88924" y1="68328" x2="88924" y2="68328"/>
                        <a14:foregroundMark x1="85957" y1="65354" x2="85957" y2="65354"/>
                        <a14:foregroundMark x1="14082" y1="50723" x2="14082" y2="50723"/>
                        <a14:foregroundMark x1="8584" y1="93408" x2="8584" y2="93408"/>
                        <a14:foregroundMark x1="7832" y1="79984" x2="7832" y2="79984"/>
                        <a14:foregroundMark x1="8070" y1="74035" x2="8070" y2="74035"/>
                        <a14:foregroundMark x1="7318" y1="73875" x2="7318" y2="73875"/>
                        <a14:foregroundMark x1="7120" y1="81672" x2="7120" y2="81672"/>
                        <a14:foregroundMark x1="6922" y1="71141" x2="6922" y2="71141"/>
                        <a14:foregroundMark x1="13252" y1="64228" x2="13252" y2="64228"/>
                        <a14:foregroundMark x1="11748" y1="65032" x2="11748" y2="65032"/>
                        <a14:foregroundMark x1="6131" y1="65836" x2="6131" y2="65836"/>
                        <a14:foregroundMark x1="4430" y1="66318" x2="4430" y2="66318"/>
                        <a14:foregroundMark x1="2690" y1="66640" x2="2690" y2="66640"/>
                        <a14:foregroundMark x1="15388" y1="61897" x2="15388" y2="61897"/>
                        <a14:foregroundMark x1="13172" y1="62379" x2="13172" y2="62379"/>
                        <a14:foregroundMark x1="20016" y1="60772" x2="20016" y2="60772"/>
                        <a14:foregroundMark x1="20530" y1="59244" x2="20530" y2="59244"/>
                        <a14:foregroundMark x1="69383" y1="60932" x2="69383" y2="60932"/>
                        <a14:foregroundMark x1="57160" y1="62219" x2="57160" y2="62219"/>
                        <a14:foregroundMark x1="7674" y1="9566" x2="7674" y2="9566"/>
                        <a14:foregroundMark x1="92207" y1="9244" x2="92207" y2="9244"/>
                        <a14:foregroundMark x1="91535" y1="93971" x2="91535" y2="93971"/>
                        <a14:foregroundMark x1="90862" y1="13424" x2="90862" y2="13424"/>
                        <a14:foregroundMark x1="90585" y1="21141" x2="90585" y2="21141"/>
                        <a14:foregroundMark x1="26028" y1="51608" x2="26028" y2="51608"/>
                        <a14:foregroundMark x1="99090" y1="28215" x2="99090" y2="28215"/>
                        <a14:foregroundMark x1="98180" y1="68006" x2="98180" y2="68006"/>
                        <a14:foregroundMark x1="84929" y1="26688" x2="84929" y2="26688"/>
                        <a14:foregroundMark x1="85641" y1="25643" x2="85641" y2="25643"/>
                        <a14:foregroundMark x1="85680" y1="29341" x2="85680" y2="29341"/>
                        <a14:foregroundMark x1="67168" y1="70981" x2="67168" y2="70981"/>
                        <a14:foregroundMark x1="26780" y1="69936" x2="26780" y2="69936"/>
                        <a14:foregroundMark x1="13133" y1="45418" x2="13133" y2="45418"/>
                        <a14:foregroundMark x1="13054" y1="44695" x2="13054" y2="44695"/>
                        <a14:backgroundMark x1="15625" y1="40675" x2="15625" y2="40675"/>
                        <a14:backgroundMark x1="88054" y1="40273" x2="88054" y2="40273"/>
                        <a14:backgroundMark x1="80380" y1="79421" x2="80380" y2="79421"/>
                        <a14:backgroundMark x1="19383" y1="39469" x2="19383" y2="39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170" y="4084971"/>
            <a:ext cx="1748263" cy="860300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30D04BFD-09C1-4886-8828-55EB83EA7B66}"/>
              </a:ext>
            </a:extLst>
          </p:cNvPr>
          <p:cNvSpPr txBox="1">
            <a:spLocks/>
          </p:cNvSpPr>
          <p:nvPr/>
        </p:nvSpPr>
        <p:spPr>
          <a:xfrm>
            <a:off x="350692" y="1139711"/>
            <a:ext cx="1155170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sz="2400" b="1" dirty="0">
                <a:solidFill>
                  <a:srgbClr val="00B0F0"/>
                </a:solidFill>
              </a:rPr>
              <a:t>Project Milestones – Hardware Designed and Built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7701779-F66A-43A0-81D6-B7E7BA62C628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603131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Design and write prototype firmware.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b="1" dirty="0">
                <a:solidFill>
                  <a:srgbClr val="00FF00"/>
                </a:solidFill>
                <a:ea typeface="Libre Franklin"/>
                <a:cs typeface="Libre Franklin"/>
              </a:rPr>
              <a:t>90% Complete </a:t>
            </a:r>
          </a:p>
          <a:p>
            <a:pPr marL="1033272" lvl="1" indent="-342900">
              <a:spcBef>
                <a:spcPts val="600"/>
              </a:spcBef>
            </a:pPr>
            <a:r>
              <a:rPr lang="en-US" sz="1800" dirty="0"/>
              <a:t>Working to complete Transmitter Microcontroller, Touch UI Display</a:t>
            </a:r>
          </a:p>
        </p:txBody>
      </p:sp>
      <p:sp>
        <p:nvSpPr>
          <p:cNvPr id="11" name="Arrow: Bent-Up 10">
            <a:extLst>
              <a:ext uri="{FF2B5EF4-FFF2-40B4-BE49-F238E27FC236}">
                <a16:creationId xmlns:a16="http://schemas.microsoft.com/office/drawing/2014/main" id="{1F9E50E4-75F9-4BEE-9375-61FF08E24D75}"/>
              </a:ext>
            </a:extLst>
          </p:cNvPr>
          <p:cNvSpPr/>
          <p:nvPr/>
        </p:nvSpPr>
        <p:spPr>
          <a:xfrm rot="5400000">
            <a:off x="2285013" y="4041380"/>
            <a:ext cx="1350645" cy="879475"/>
          </a:xfrm>
          <a:prstGeom prst="bentUp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F5BB20A-E9C9-4B7C-9B5F-EA1832CC4A3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5" t="21257" r="6077" b="6638"/>
          <a:stretch/>
        </p:blipFill>
        <p:spPr bwMode="auto">
          <a:xfrm>
            <a:off x="3452158" y="3431654"/>
            <a:ext cx="2917226" cy="182690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26" name="5BDB80F2-7CA4-4B72-BB19-D289CA02157D">
            <a:extLst>
              <a:ext uri="{FF2B5EF4-FFF2-40B4-BE49-F238E27FC236}">
                <a16:creationId xmlns:a16="http://schemas.microsoft.com/office/drawing/2014/main" id="{BD79601A-8C90-44D4-A07A-80F4D2880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889" y="2917067"/>
            <a:ext cx="2755135" cy="1550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 Box 2">
            <a:extLst>
              <a:ext uri="{FF2B5EF4-FFF2-40B4-BE49-F238E27FC236}">
                <a16:creationId xmlns:a16="http://schemas.microsoft.com/office/drawing/2014/main" id="{85494FA9-69E7-4CEC-8553-3C9C730ACA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0813" y="3165837"/>
            <a:ext cx="1859915" cy="348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Display Interface: Build</a:t>
            </a:r>
            <a:endParaRPr lang="en-US" sz="11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15" name="Text Box 2">
            <a:extLst>
              <a:ext uri="{FF2B5EF4-FFF2-40B4-BE49-F238E27FC236}">
                <a16:creationId xmlns:a16="http://schemas.microsoft.com/office/drawing/2014/main" id="{D64DFE3F-C566-4CF6-BB6D-AFEDC26EC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32" y="2632587"/>
            <a:ext cx="1958920" cy="27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100" b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Display Interface: Design</a:t>
            </a:r>
            <a:endParaRPr lang="en-US" sz="110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DD5B1E-B93F-4315-8C39-2D273C02E991}"/>
              </a:ext>
            </a:extLst>
          </p:cNvPr>
          <p:cNvGrpSpPr/>
          <p:nvPr/>
        </p:nvGrpSpPr>
        <p:grpSpPr>
          <a:xfrm>
            <a:off x="6711517" y="2523236"/>
            <a:ext cx="5149349" cy="2230527"/>
            <a:chOff x="0" y="-415495"/>
            <a:chExt cx="5149449" cy="2231595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B05DC19-740D-4EB8-85CE-3800A7A380E5}"/>
                </a:ext>
              </a:extLst>
            </p:cNvPr>
            <p:cNvGrpSpPr/>
            <p:nvPr/>
          </p:nvGrpSpPr>
          <p:grpSpPr>
            <a:xfrm>
              <a:off x="0" y="-415495"/>
              <a:ext cx="5149449" cy="2231595"/>
              <a:chOff x="0" y="-504606"/>
              <a:chExt cx="5149718" cy="2231839"/>
            </a:xfrm>
          </p:grpSpPr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BDFED2DB-D910-41D3-931E-A94FBBEB8F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79" t="21113" r="8820" b="6243"/>
              <a:stretch/>
            </p:blipFill>
            <p:spPr bwMode="auto">
              <a:xfrm>
                <a:off x="0" y="17813"/>
                <a:ext cx="2696845" cy="1709420"/>
              </a:xfrm>
              <a:prstGeom prst="rect">
                <a:avLst/>
              </a:prstGeom>
              <a:noFill/>
              <a:ln w="28575">
                <a:solidFill>
                  <a:srgbClr val="FFC0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B0442C91-67EA-47B1-B22A-F3166D94A3C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948" t="23647" r="7324" b="10220"/>
              <a:stretch/>
            </p:blipFill>
            <p:spPr bwMode="auto">
              <a:xfrm>
                <a:off x="2908169" y="-504606"/>
                <a:ext cx="2241549" cy="1377129"/>
              </a:xfrm>
              <a:prstGeom prst="rect">
                <a:avLst/>
              </a:prstGeom>
              <a:noFill/>
              <a:ln w="28575">
                <a:solidFill>
                  <a:srgbClr val="FF6600"/>
                </a:solidFill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263429D-2523-4FDB-AB6A-30A71BA7F7C6}"/>
                </a:ext>
              </a:extLst>
            </p:cNvPr>
            <p:cNvSpPr/>
            <p:nvPr/>
          </p:nvSpPr>
          <p:spPr>
            <a:xfrm>
              <a:off x="1167493" y="500001"/>
              <a:ext cx="765959" cy="267195"/>
            </a:xfrm>
            <a:prstGeom prst="rect">
              <a:avLst/>
            </a:prstGeom>
            <a:noFill/>
            <a:ln w="28575">
              <a:solidFill>
                <a:srgbClr val="FF66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4240AE8-1962-4F9A-AB55-4A82C08409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67493" y="-415495"/>
              <a:ext cx="1740525" cy="915495"/>
            </a:xfrm>
            <a:prstGeom prst="line">
              <a:avLst/>
            </a:prstGeom>
            <a:ln w="28575">
              <a:solidFill>
                <a:srgbClr val="FF66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F0345DC9-D307-4785-BC7D-208A31F23B58}"/>
              </a:ext>
            </a:extLst>
          </p:cNvPr>
          <p:cNvSpPr/>
          <p:nvPr/>
        </p:nvSpPr>
        <p:spPr>
          <a:xfrm>
            <a:off x="4928539" y="3731414"/>
            <a:ext cx="648001" cy="626147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4B08ED5-DF4C-4911-9DF1-5C0CD316734B}"/>
              </a:ext>
            </a:extLst>
          </p:cNvPr>
          <p:cNvCxnSpPr>
            <a:cxnSpLocks/>
          </p:cNvCxnSpPr>
          <p:nvPr/>
        </p:nvCxnSpPr>
        <p:spPr>
          <a:xfrm flipV="1">
            <a:off x="4928539" y="3034346"/>
            <a:ext cx="1782978" cy="697069"/>
          </a:xfrm>
          <a:prstGeom prst="line">
            <a:avLst/>
          </a:prstGeom>
          <a:ln w="28575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C98C74E5-909D-4525-A3E8-37BE9B09FEC6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2353449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583865"/>
            <a:ext cx="1176510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lvl="1" indent="-347472">
              <a:spcBef>
                <a:spcPts val="600"/>
              </a:spcBef>
            </a:pPr>
            <a:r>
              <a:rPr lang="en-US" sz="2000" dirty="0">
                <a:ea typeface="Libre Franklin"/>
                <a:cs typeface="Libre Franklin"/>
              </a:rPr>
              <a:t>Fabricate prototype.</a:t>
            </a:r>
            <a:r>
              <a:rPr lang="en-US" sz="2000" b="1" dirty="0">
                <a:solidFill>
                  <a:srgbClr val="00FF00"/>
                </a:solidFill>
              </a:rPr>
              <a:t> Complete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5" name="Picture 4" descr="A picture containing text, yellow, meter&#10;&#10;Description automatically generated">
            <a:extLst>
              <a:ext uri="{FF2B5EF4-FFF2-40B4-BE49-F238E27FC236}">
                <a16:creationId xmlns:a16="http://schemas.microsoft.com/office/drawing/2014/main" id="{DBA00489-2CB4-4074-A77D-DCF110E653A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18" b="89959" l="1970" r="97889">
                        <a14:foregroundMark x1="8959" y1="15197" x2="8959" y2="15197"/>
                        <a14:foregroundMark x1="5816" y1="14858" x2="5816" y2="14858"/>
                        <a14:foregroundMark x1="6989" y1="2510" x2="6989" y2="2510"/>
                        <a14:foregroundMark x1="1970" y1="11805" x2="1970" y2="11805"/>
                        <a14:foregroundMark x1="44184" y1="1153" x2="44184" y2="1153"/>
                        <a14:foregroundMark x1="6614" y1="1153" x2="6614" y2="1153"/>
                        <a14:foregroundMark x1="43058" y1="59566" x2="43058" y2="59566"/>
                        <a14:foregroundMark x1="36398" y1="53189" x2="36398" y2="53189"/>
                        <a14:foregroundMark x1="29268" y1="52307" x2="29268" y2="52307"/>
                        <a14:foregroundMark x1="34756" y1="51832" x2="34756" y2="51832"/>
                        <a14:foregroundMark x1="47702" y1="52849" x2="47702" y2="52849"/>
                        <a14:foregroundMark x1="47702" y1="59905" x2="47702" y2="59905"/>
                        <a14:foregroundMark x1="38039" y1="76119" x2="38039" y2="76119"/>
                        <a14:foregroundMark x1="49343" y1="72049" x2="49343" y2="72049"/>
                        <a14:foregroundMark x1="46435" y1="72049" x2="46435" y2="72049"/>
                        <a14:foregroundMark x1="44794" y1="49593" x2="44794" y2="49593"/>
                        <a14:foregroundMark x1="72373" y1="41248" x2="72373" y2="41248"/>
                        <a14:foregroundMark x1="74296" y1="47083" x2="74296" y2="47083"/>
                        <a14:foregroundMark x1="73452" y1="58548" x2="73452" y2="58548"/>
                        <a14:foregroundMark x1="74390" y1="33582" x2="74390" y2="33582"/>
                        <a14:foregroundMark x1="38368" y1="73066" x2="38368" y2="73066"/>
                        <a14:foregroundMark x1="36398" y1="72456" x2="36398" y2="72456"/>
                        <a14:foregroundMark x1="49531" y1="47490" x2="26548" y2="46947"/>
                        <a14:foregroundMark x1="26548" y1="46947" x2="23734" y2="55563"/>
                        <a14:foregroundMark x1="23734" y1="55563" x2="26220" y2="76187"/>
                        <a14:foregroundMark x1="26220" y1="76187" x2="30910" y2="80529"/>
                        <a14:foregroundMark x1="30910" y1="80529" x2="43527" y2="79647"/>
                        <a14:foregroundMark x1="43527" y1="79647" x2="48405" y2="83311"/>
                        <a14:foregroundMark x1="48405" y1="83311" x2="51735" y2="51425"/>
                        <a14:foregroundMark x1="51735" y1="51425" x2="49531" y2="45183"/>
                        <a14:foregroundMark x1="49531" y1="45183" x2="47373" y2="46811"/>
                        <a14:foregroundMark x1="34099" y1="55427" x2="34099" y2="55427"/>
                        <a14:foregroundMark x1="31098" y1="53731" x2="31098" y2="53731"/>
                        <a14:foregroundMark x1="30722" y1="50611" x2="30722" y2="50611"/>
                        <a14:foregroundMark x1="31191" y1="48711" x2="31191" y2="48711"/>
                        <a14:foregroundMark x1="30769" y1="48304" x2="30769" y2="48304"/>
                        <a14:foregroundMark x1="32176" y1="47829" x2="32176" y2="47829"/>
                        <a14:foregroundMark x1="36351" y1="49118" x2="36351" y2="49118"/>
                        <a14:foregroundMark x1="36257" y1="50407" x2="36257" y2="50407"/>
                        <a14:foregroundMark x1="36351" y1="52239" x2="36351" y2="52239"/>
                        <a14:foregroundMark x1="36023" y1="57666" x2="36023" y2="57666"/>
                        <a14:foregroundMark x1="38649" y1="71506" x2="38649" y2="71506"/>
                        <a14:foregroundMark x1="40478" y1="69199" x2="35553" y2="68860"/>
                        <a14:foregroundMark x1="35553" y1="68860" x2="32223" y2="74966"/>
                        <a14:foregroundMark x1="32223" y1="74966" x2="37523" y2="77748"/>
                        <a14:foregroundMark x1="37523" y1="77748" x2="40854" y2="72456"/>
                        <a14:foregroundMark x1="40854" y1="72456" x2="40807" y2="70217"/>
                        <a14:foregroundMark x1="47139" y1="73134" x2="47139" y2="73134"/>
                        <a14:foregroundMark x1="48124" y1="71710" x2="48124" y2="71710"/>
                        <a14:foregroundMark x1="47702" y1="71031" x2="47702" y2="71031"/>
                        <a14:foregroundMark x1="46435" y1="72388" x2="46435" y2="72388"/>
                        <a14:foregroundMark x1="44747" y1="71710" x2="44747" y2="71710"/>
                        <a14:foregroundMark x1="55253" y1="66486" x2="55253" y2="66486"/>
                        <a14:foregroundMark x1="53518" y1="59430" x2="53518" y2="59430"/>
                        <a14:foregroundMark x1="48452" y1="50068" x2="48452" y2="50068"/>
                        <a14:foregroundMark x1="53705" y1="49796" x2="53705" y2="49796"/>
                        <a14:foregroundMark x1="57223" y1="50882" x2="57223" y2="50882"/>
                        <a14:foregroundMark x1="58208" y1="52307" x2="58208" y2="52307"/>
                        <a14:foregroundMark x1="56473" y1="50407" x2="56473" y2="50407"/>
                        <a14:foregroundMark x1="57786" y1="51493" x2="57786" y2="51493"/>
                        <a14:foregroundMark x1="58396" y1="53392" x2="58396" y2="53392"/>
                        <a14:foregroundMark x1="57317" y1="55767" x2="57317" y2="55767"/>
                        <a14:foregroundMark x1="55300" y1="57734" x2="55300" y2="57734"/>
                        <a14:foregroundMark x1="54362" y1="58616" x2="54362" y2="58616"/>
                        <a14:foregroundMark x1="56144" y1="56784" x2="56144" y2="56784"/>
                        <a14:foregroundMark x1="86210" y1="54274" x2="86210" y2="54274"/>
                        <a14:foregroundMark x1="79221" y1="29512" x2="79221" y2="29512"/>
                        <a14:foregroundMark x1="81191" y1="33175" x2="81191" y2="33175"/>
                        <a14:foregroundMark x1="68949" y1="30733" x2="68949" y2="30733"/>
                        <a14:foregroundMark x1="62664" y1="25916" x2="62664" y2="25916"/>
                        <a14:foregroundMark x1="64353" y1="23541" x2="64353" y2="23541"/>
                        <a14:foregroundMark x1="83396" y1="23474" x2="83396" y2="23474"/>
                        <a14:foregroundMark x1="88555" y1="23745" x2="88555" y2="23745"/>
                        <a14:foregroundMark x1="92495" y1="56513" x2="92495" y2="56513"/>
                        <a14:foregroundMark x1="90994" y1="55088" x2="90994" y2="55088"/>
                        <a14:foregroundMark x1="88837" y1="54545" x2="88837" y2="54545"/>
                        <a14:foregroundMark x1="87477" y1="54410" x2="87477" y2="54410"/>
                        <a14:foregroundMark x1="88086" y1="54410" x2="88086" y2="54410"/>
                        <a14:foregroundMark x1="90338" y1="54749" x2="90338" y2="54749"/>
                        <a14:foregroundMark x1="92917" y1="58209" x2="92917" y2="58209"/>
                        <a14:foregroundMark x1="93715" y1="60855" x2="93715" y2="60855"/>
                        <a14:foregroundMark x1="93856" y1="62415" x2="93856" y2="62415"/>
                        <a14:foregroundMark x1="94512" y1="70149" x2="94512" y2="70149"/>
                        <a14:foregroundMark x1="96060" y1="70488" x2="96060" y2="70488"/>
                        <a14:foregroundMark x1="97186" y1="68453" x2="97186" y2="68453"/>
                        <a14:foregroundMark x1="97936" y1="64450" x2="97936" y2="64450"/>
                        <a14:foregroundMark x1="97186" y1="60651" x2="97186" y2="60651"/>
                        <a14:foregroundMark x1="95310" y1="58412" x2="95310" y2="58412"/>
                        <a14:foregroundMark x1="94278" y1="57531" x2="94278" y2="57531"/>
                        <a14:foregroundMark x1="92871" y1="56988" x2="92871" y2="56988"/>
                        <a14:foregroundMark x1="75516" y1="36906" x2="75516" y2="36906"/>
                        <a14:foregroundMark x1="74953" y1="28290" x2="74953" y2="28290"/>
                        <a14:foregroundMark x1="70919" y1="25645" x2="67308" y2="30801"/>
                        <a14:foregroundMark x1="67308" y1="30801" x2="69606" y2="48982"/>
                        <a14:foregroundMark x1="69606" y1="48982" x2="74672" y2="55292"/>
                        <a14:foregroundMark x1="74672" y1="55292" x2="78752" y2="50814"/>
                        <a14:foregroundMark x1="78752" y1="50814" x2="82223" y2="41520"/>
                        <a14:foregroundMark x1="82223" y1="41520" x2="81098" y2="34261"/>
                        <a14:foregroundMark x1="81098" y1="34261" x2="69184" y2="27341"/>
                        <a14:foregroundMark x1="42917" y1="68182" x2="43715" y2="75712"/>
                        <a14:foregroundMark x1="43715" y1="75712" x2="48218" y2="72999"/>
                        <a14:foregroundMark x1="48218" y1="72999" x2="43105" y2="68521"/>
                        <a14:foregroundMark x1="43105" y1="68521" x2="42355" y2="68589"/>
                        <a14:foregroundMark x1="43386" y1="58141" x2="38133" y2="59362"/>
                        <a14:foregroundMark x1="38133" y1="59362" x2="40994" y2="65265"/>
                        <a14:foregroundMark x1="40994" y1="65265" x2="45966" y2="64790"/>
                        <a14:foregroundMark x1="45966" y1="64790" x2="43340" y2="58345"/>
                        <a14:foregroundMark x1="43340" y1="58345" x2="41510" y2="58345"/>
                        <a14:foregroundMark x1="48124" y1="60312" x2="47655" y2="60176"/>
                        <a14:foregroundMark x1="48734" y1="59634" x2="44371" y2="62890"/>
                        <a14:foregroundMark x1="44371" y1="62890" x2="48687" y2="66486"/>
                        <a14:foregroundMark x1="48687" y1="66486" x2="48171" y2="60448"/>
                        <a14:foregroundMark x1="38837" y1="60448" x2="42777" y2="65400"/>
                        <a14:foregroundMark x1="42777" y1="65400" x2="39306" y2="59294"/>
                        <a14:foregroundMark x1="29784" y1="54342" x2="24531" y2="55088"/>
                        <a14:foregroundMark x1="24531" y1="55088" x2="26689" y2="62687"/>
                        <a14:foregroundMark x1="26689" y1="62687" x2="33771" y2="65129"/>
                        <a14:foregroundMark x1="33771" y1="65129" x2="38837" y2="64315"/>
                        <a14:foregroundMark x1="38837" y1="64315" x2="35694" y2="56988"/>
                        <a14:foregroundMark x1="35694" y1="56988" x2="30675" y2="54003"/>
                        <a14:foregroundMark x1="19606" y1="89213" x2="19606" y2="89213"/>
                        <a14:foregroundMark x1="15854" y1="88874" x2="15854" y2="88874"/>
                        <a14:foregroundMark x1="21623" y1="88670" x2="21623" y2="88670"/>
                        <a14:foregroundMark x1="49062" y1="89213" x2="49062" y2="89213"/>
                        <a14:foregroundMark x1="34756" y1="89959" x2="34756" y2="89959"/>
                        <a14:foregroundMark x1="36867" y1="89213" x2="36867" y2="89213"/>
                        <a14:foregroundMark x1="31989" y1="88874" x2="31989" y2="88874"/>
                        <a14:foregroundMark x1="30206" y1="89009" x2="30206" y2="89009"/>
                        <a14:foregroundMark x1="47983" y1="10041" x2="47983" y2="10041"/>
                        <a14:foregroundMark x1="94794" y1="57734" x2="94794" y2="57734"/>
                        <a14:foregroundMark x1="93386" y1="58887" x2="93386" y2="58887"/>
                        <a14:foregroundMark x1="93902" y1="68046" x2="93902" y2="68046"/>
                        <a14:foregroundMark x1="97655" y1="66825" x2="97655" y2="66825"/>
                        <a14:foregroundMark x1="91229" y1="57056" x2="91229" y2="57056"/>
                        <a14:foregroundMark x1="85178" y1="63908" x2="85178" y2="63908"/>
                        <a14:foregroundMark x1="84522" y1="66825" x2="84522" y2="66825"/>
                        <a14:foregroundMark x1="87008" y1="60176" x2="87008" y2="60176"/>
                        <a14:foregroundMark x1="89118" y1="57734" x2="89118" y2="57734"/>
                        <a14:foregroundMark x1="90572" y1="57123" x2="90572" y2="57123"/>
                        <a14:foregroundMark x1="87805" y1="59159" x2="87805" y2="59159"/>
                        <a14:foregroundMark x1="88415" y1="58141" x2="88415" y2="58141"/>
                        <a14:foregroundMark x1="89869" y1="57395" x2="89869" y2="57395"/>
                        <a14:foregroundMark x1="84099" y1="70149" x2="84099" y2="70149"/>
                        <a14:foregroundMark x1="83771" y1="73270" x2="83771" y2="73270"/>
                        <a14:foregroundMark x1="83630" y1="75645" x2="83630" y2="75645"/>
                        <a14:foregroundMark x1="83959" y1="71913" x2="83959" y2="71913"/>
                        <a14:foregroundMark x1="84287" y1="68996" x2="84287" y2="68996"/>
                        <a14:foregroundMark x1="82833" y1="78833" x2="82833" y2="78833"/>
                        <a14:foregroundMark x1="79644" y1="82700" x2="79644" y2="82700"/>
                        <a14:foregroundMark x1="77017" y1="83853" x2="77017" y2="83853"/>
                        <a14:foregroundMark x1="73030" y1="81343" x2="73030" y2="81343"/>
                        <a14:foregroundMark x1="78659" y1="83582" x2="78659" y2="83582"/>
                        <a14:foregroundMark x1="74156" y1="82904" x2="74156" y2="82904"/>
                        <a14:foregroundMark x1="73593" y1="82157" x2="73593" y2="82157"/>
                        <a14:foregroundMark x1="75000" y1="83718" x2="75000" y2="83718"/>
                        <a14:foregroundMark x1="71904" y1="79104" x2="71904" y2="79104"/>
                        <a14:foregroundMark x1="70638" y1="76255" x2="70638" y2="76255"/>
                        <a14:foregroundMark x1="72233" y1="79851" x2="72233" y2="79851"/>
                        <a14:foregroundMark x1="68152" y1="73270" x2="68152" y2="73270"/>
                        <a14:foregroundMark x1="69418" y1="74355" x2="69418" y2="74355"/>
                        <a14:foregroundMark x1="69887" y1="75237" x2="69887" y2="75237"/>
                        <a14:foregroundMark x1="64869" y1="73474" x2="64869" y2="73474"/>
                        <a14:foregroundMark x1="66182" y1="72863" x2="66182" y2="72863"/>
                        <a14:foregroundMark x1="61492" y1="76255" x2="61492" y2="76255"/>
                        <a14:foregroundMark x1="63274" y1="74830" x2="63274" y2="74830"/>
                        <a14:foregroundMark x1="59381" y1="77748" x2="59381" y2="77748"/>
                        <a14:foregroundMark x1="56379" y1="78358" x2="56379" y2="78358"/>
                        <a14:foregroundMark x1="54503" y1="77544" x2="54503" y2="77544"/>
                        <a14:foregroundMark x1="57692" y1="78290" x2="57692" y2="78290"/>
                        <a14:foregroundMark x1="55206" y1="78290" x2="55206" y2="78290"/>
                        <a14:foregroundMark x1="53283" y1="76526" x2="53283" y2="76526"/>
                        <a14:foregroundMark x1="57176" y1="53053" x2="57176" y2="53053"/>
                        <a14:foregroundMark x1="23546" y1="88060" x2="23546" y2="88060"/>
                        <a14:backgroundMark x1="86867" y1="56988" x2="86867" y2="56988"/>
                        <a14:backgroundMark x1="56285" y1="51493" x2="56285" y2="51493"/>
                        <a14:backgroundMark x1="57692" y1="52035" x2="57692" y2="52035"/>
                        <a14:backgroundMark x1="53987" y1="54342" x2="53987" y2="54342"/>
                        <a14:backgroundMark x1="2158" y1="2714" x2="2158" y2="271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094" y="1581428"/>
            <a:ext cx="7017121" cy="4851424"/>
          </a:xfrm>
          <a:prstGeom prst="rect">
            <a:avLst/>
          </a:prstGeom>
        </p:spPr>
      </p:pic>
      <p:pic>
        <p:nvPicPr>
          <p:cNvPr id="14" name="Picture 13" descr="A picture containing outdoor, cable, connector, sitting&#10;&#10;Description automatically generated">
            <a:extLst>
              <a:ext uri="{FF2B5EF4-FFF2-40B4-BE49-F238E27FC236}">
                <a16:creationId xmlns:a16="http://schemas.microsoft.com/office/drawing/2014/main" id="{B5682198-8173-4156-A424-68F71460BD5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911" y="2483612"/>
            <a:ext cx="4075599" cy="3047057"/>
          </a:xfrm>
          <a:prstGeom prst="rect">
            <a:avLst/>
          </a:prstGeom>
        </p:spPr>
      </p:pic>
      <p:pic>
        <p:nvPicPr>
          <p:cNvPr id="15" name="Picture 14" descr="A picture containing text, electronics&#10;&#10;Description automatically generated">
            <a:extLst>
              <a:ext uri="{FF2B5EF4-FFF2-40B4-BE49-F238E27FC236}">
                <a16:creationId xmlns:a16="http://schemas.microsoft.com/office/drawing/2014/main" id="{53366CB2-AD67-4D6E-B2C3-6DCE538A3E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6565" y="5167592"/>
            <a:ext cx="1771650" cy="1771650"/>
          </a:xfrm>
          <a:prstGeom prst="rect">
            <a:avLst/>
          </a:prstGeom>
        </p:spPr>
      </p:pic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A61A776D-0EE3-4A31-9C23-D76FEB5F4C35}"/>
              </a:ext>
            </a:extLst>
          </p:cNvPr>
          <p:cNvSpPr txBox="1">
            <a:spLocks/>
          </p:cNvSpPr>
          <p:nvPr/>
        </p:nvSpPr>
        <p:spPr>
          <a:xfrm>
            <a:off x="9239339" y="2263092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Laptop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68836249-6FCC-4D51-A103-ABCC7CA3FD72}"/>
              </a:ext>
            </a:extLst>
          </p:cNvPr>
          <p:cNvSpPr txBox="1">
            <a:spLocks/>
          </p:cNvSpPr>
          <p:nvPr/>
        </p:nvSpPr>
        <p:spPr>
          <a:xfrm>
            <a:off x="5907910" y="1223370"/>
            <a:ext cx="2137676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New Marine IP Enclosure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BD111183-AEB6-4EC0-856E-2F474A7BBF83}"/>
              </a:ext>
            </a:extLst>
          </p:cNvPr>
          <p:cNvSpPr txBox="1">
            <a:spLocks/>
          </p:cNvSpPr>
          <p:nvPr/>
        </p:nvSpPr>
        <p:spPr>
          <a:xfrm>
            <a:off x="1750532" y="2058511"/>
            <a:ext cx="2216475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indent="0" algn="ctr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>
                <a:solidFill>
                  <a:srgbClr val="00B0F0"/>
                </a:solidFill>
                <a:latin typeface="Franklin Gothic Book" panose="020B0503020102020204" pitchFamily="34" charset="0"/>
              </a:defRPr>
            </a:lvl1pPr>
            <a:lvl2pPr marL="6858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>
                <a:latin typeface="Franklin Gothic Book" panose="020B0503020102020204" pitchFamily="34" charset="0"/>
              </a:defRPr>
            </a:lvl2pPr>
            <a:lvl3pPr marL="11430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>
                <a:latin typeface="Franklin Gothic Book" panose="020B0503020102020204" pitchFamily="34" charset="0"/>
              </a:defRPr>
            </a:lvl3pPr>
            <a:lvl4pPr marL="16002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4pPr>
            <a:lvl5pPr marL="2057400" indent="-228600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>
                <a:latin typeface="Franklin Gothic Book" panose="020B0503020102020204" pitchFamily="34" charset="0"/>
              </a:defRPr>
            </a:lvl5pPr>
            <a:lvl6pPr marL="25146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r>
              <a:rPr lang="en-US" dirty="0"/>
              <a:t>Marine IP Cable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E40A96B7-809C-47CA-8182-8E1D6815B7E7}"/>
              </a:ext>
            </a:extLst>
          </p:cNvPr>
          <p:cNvSpPr txBox="1">
            <a:spLocks/>
          </p:cNvSpPr>
          <p:nvPr/>
        </p:nvSpPr>
        <p:spPr>
          <a:xfrm>
            <a:off x="10614924" y="5250670"/>
            <a:ext cx="1383291" cy="5599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dirty="0">
                <a:solidFill>
                  <a:srgbClr val="00B0F0"/>
                </a:solidFill>
              </a:rPr>
              <a:t>GPS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9B63F11-5E37-4D94-9624-F9B3CA4360F7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931334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211" y="424657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Planned Field Work 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47689" y="1814247"/>
            <a:ext cx="5886856" cy="37627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Oil-Under-Ice testing:  CRREL Testing Facility</a:t>
            </a:r>
          </a:p>
          <a:p>
            <a:r>
              <a:rPr lang="en-US" sz="2200" dirty="0"/>
              <a:t>Tests using shared oil under ice conditions: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" name="Picture 3" descr="A building covered in snow&#10;&#10;Description automatically generated">
            <a:extLst>
              <a:ext uri="{FF2B5EF4-FFF2-40B4-BE49-F238E27FC236}">
                <a16:creationId xmlns:a16="http://schemas.microsoft.com/office/drawing/2014/main" id="{4A20293E-6B78-46EC-BA23-3E919376BDC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81"/>
          <a:stretch/>
        </p:blipFill>
        <p:spPr>
          <a:xfrm>
            <a:off x="470718" y="2623600"/>
            <a:ext cx="5037198" cy="27894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8" name="TextBox 57">
            <a:extLst>
              <a:ext uri="{FF2B5EF4-FFF2-40B4-BE49-F238E27FC236}">
                <a16:creationId xmlns:a16="http://schemas.microsoft.com/office/drawing/2014/main" id="{45B6FDBE-6CCB-49CC-8ABE-E72C91E392AF}"/>
              </a:ext>
            </a:extLst>
          </p:cNvPr>
          <p:cNvSpPr txBox="1"/>
          <p:nvPr/>
        </p:nvSpPr>
        <p:spPr>
          <a:xfrm>
            <a:off x="145473" y="5043753"/>
            <a:ext cx="286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CRREL Testing Facility</a:t>
            </a:r>
          </a:p>
        </p:txBody>
      </p:sp>
      <p:sp>
        <p:nvSpPr>
          <p:cNvPr id="43" name="Text Placeholder 3">
            <a:extLst>
              <a:ext uri="{FF2B5EF4-FFF2-40B4-BE49-F238E27FC236}">
                <a16:creationId xmlns:a16="http://schemas.microsoft.com/office/drawing/2014/main" id="{B989B7FB-EB6C-4736-A90D-9B18A4744EE9}"/>
              </a:ext>
            </a:extLst>
          </p:cNvPr>
          <p:cNvSpPr txBox="1">
            <a:spLocks/>
          </p:cNvSpPr>
          <p:nvPr/>
        </p:nvSpPr>
        <p:spPr>
          <a:xfrm>
            <a:off x="6986060" y="1814247"/>
            <a:ext cx="5060467" cy="37279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Open Water Testing: Puget Sound</a:t>
            </a:r>
          </a:p>
          <a:p>
            <a:r>
              <a:rPr lang="en-US" sz="2200" dirty="0"/>
              <a:t>Tests on a vessel in Puget Sound, WA:</a:t>
            </a:r>
          </a:p>
          <a:p>
            <a:pPr marL="285750" lvl="1" indent="-285750"/>
            <a:endParaRPr lang="en-US" sz="2200" dirty="0"/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pic>
        <p:nvPicPr>
          <p:cNvPr id="44" name="Picture 43" descr="A picture containing outdoor, man, vehicle, water&#10;&#10;Description automatically generated">
            <a:extLst>
              <a:ext uri="{FF2B5EF4-FFF2-40B4-BE49-F238E27FC236}">
                <a16:creationId xmlns:a16="http://schemas.microsoft.com/office/drawing/2014/main" id="{F3F1BB05-8418-4D24-A63C-AF2B400B6E1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7" r="26891"/>
          <a:stretch/>
        </p:blipFill>
        <p:spPr>
          <a:xfrm>
            <a:off x="7194502" y="2623600"/>
            <a:ext cx="4246501" cy="39493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DFD60BA-ADD2-4CCC-9BDF-7E9A581C6F26}"/>
              </a:ext>
            </a:extLst>
          </p:cNvPr>
          <p:cNvSpPr txBox="1">
            <a:spLocks/>
          </p:cNvSpPr>
          <p:nvPr/>
        </p:nvSpPr>
        <p:spPr>
          <a:xfrm>
            <a:off x="346211" y="1345304"/>
            <a:ext cx="8381338" cy="468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FFFF00"/>
                </a:solidFill>
              </a:rPr>
              <a:t>Planned for February 2022</a:t>
            </a:r>
            <a:endParaRPr lang="en-US" sz="2200" dirty="0">
              <a:solidFill>
                <a:srgbClr val="FFFF00"/>
              </a:solidFill>
            </a:endParaRPr>
          </a:p>
          <a:p>
            <a:pPr marL="285750" lvl="1" indent="-285750"/>
            <a:endParaRPr lang="en-US" sz="2200" dirty="0">
              <a:solidFill>
                <a:srgbClr val="FFFF00"/>
              </a:solidFill>
            </a:endParaRPr>
          </a:p>
          <a:p>
            <a:pPr marL="285750" lvl="1" indent="-285750"/>
            <a:endParaRPr 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53B5AC-EF81-47DB-AB88-E2B19BD39301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458144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657699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Milestones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0A2D88B-F2A5-49AC-AF3B-297A86947E27}"/>
              </a:ext>
            </a:extLst>
          </p:cNvPr>
          <p:cNvSpPr txBox="1">
            <a:spLocks/>
          </p:cNvSpPr>
          <p:nvPr/>
        </p:nvSpPr>
        <p:spPr>
          <a:xfrm>
            <a:off x="350692" y="1220263"/>
            <a:ext cx="11696528" cy="44174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Noto Sans Symbols"/>
                <a:cs typeface="Noto Sans Symbols"/>
              </a:rPr>
              <a:t>Firmware developed and undergoing small-scale laboratory tests and bug fixes. 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October 15</a:t>
            </a:r>
            <a:r>
              <a:rPr lang="en-US" sz="2000" b="1" baseline="30000" dirty="0">
                <a:solidFill>
                  <a:srgbClr val="FFFF00"/>
                </a:solidFill>
                <a:ea typeface="Libre Franklin"/>
                <a:cs typeface="Libre Franklin"/>
              </a:rPr>
              <a:t>th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Libre Franklin"/>
                <a:cs typeface="Libre Franklin"/>
              </a:rPr>
              <a:t>Startup and initial performance and function tests. 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October 22</a:t>
            </a:r>
            <a:r>
              <a:rPr lang="en-US" sz="2000" b="1" baseline="30000" dirty="0">
                <a:solidFill>
                  <a:srgbClr val="FFFF00"/>
                </a:solidFill>
                <a:ea typeface="Libre Franklin"/>
                <a:cs typeface="Libre Franklin"/>
              </a:rPr>
              <a:t>nd</a:t>
            </a:r>
            <a:r>
              <a:rPr lang="en-US" sz="2000" b="1" dirty="0">
                <a:solidFill>
                  <a:srgbClr val="FFFF00"/>
                </a:solidFill>
                <a:ea typeface="Libre Franklin"/>
                <a:cs typeface="Libre Franklin"/>
              </a:rPr>
              <a:t> </a:t>
            </a:r>
            <a:r>
              <a:rPr lang="en-US" sz="2000" dirty="0">
                <a:solidFill>
                  <a:schemeClr val="accent6"/>
                </a:solidFill>
              </a:rPr>
              <a:t>Hardware Complete. Pending firmware.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ea typeface="Libre Franklin"/>
                <a:cs typeface="Libre Franklin"/>
              </a:rPr>
              <a:t>Submit Field Test Plans for HQ USCG Project Champion review and approval.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 In Progress 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performance and functional tests in laboratory.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In Progress. </a:t>
            </a:r>
            <a:r>
              <a:rPr lang="en-US" sz="2000" dirty="0">
                <a:solidFill>
                  <a:schemeClr val="accent6"/>
                </a:solidFill>
              </a:rPr>
              <a:t>Pending firmware. 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Submit engineering report reviewing design, fabrication methods, construction, and initial performance reviews of hardware system.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Complete. </a:t>
            </a:r>
            <a:r>
              <a:rPr lang="en-US" sz="2000" dirty="0">
                <a:solidFill>
                  <a:schemeClr val="accent6"/>
                </a:solidFill>
                <a:effectLst/>
                <a:ea typeface="Libre Franklin"/>
                <a:cs typeface="Libre Franklin"/>
              </a:rPr>
              <a:t>Will be update upon completion of firmware and testing.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mockups of user interfaces and software control systems.  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In Progress </a:t>
            </a:r>
            <a:r>
              <a:rPr lang="en-US" sz="2000" dirty="0">
                <a:solidFill>
                  <a:schemeClr val="accent6"/>
                </a:solidFill>
              </a:rPr>
              <a:t>Software will be revised for after completion of firmware and testing. 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Hardware: Beach testing of device and its integrations with the Marine IP cables.  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November 2021</a:t>
            </a: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implementation of Arctic-Ready Marine IP System – Hardware, Software. 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January 2022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Field Trials of Arctic-Ready Marine IP System.  </a:t>
            </a:r>
            <a:r>
              <a:rPr lang="en-US" sz="2000" b="1" dirty="0">
                <a:solidFill>
                  <a:srgbClr val="FFFF00"/>
                </a:solidFill>
              </a:rPr>
              <a:t>February 2022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Complete data analysis and reporting. 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March 2022</a:t>
            </a: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b="1" dirty="0">
              <a:solidFill>
                <a:srgbClr val="FFFF00"/>
              </a:solidFill>
              <a:effectLst/>
              <a:ea typeface="Libre Franklin"/>
              <a:cs typeface="Libre Franklin"/>
            </a:endParaRPr>
          </a:p>
          <a:p>
            <a:pPr marL="347472" indent="-347472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7472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CB3B07-7D47-4ED2-ADD2-F3154F08A143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3741917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352791"/>
            <a:ext cx="9072168" cy="719483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Outcomes/Outputs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208902"/>
            <a:ext cx="11119948" cy="4907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4488" marR="0" lvl="1" indent="-34448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effectLst/>
                <a:ea typeface="Libre Franklin"/>
                <a:cs typeface="Libre Franklin"/>
              </a:rPr>
              <a:t>Provide test plan for Arctic-Ready Marine IP System.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December 2021 - January 2022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indent="-342900">
              <a:lnSpc>
                <a:spcPct val="115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Hardware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Marine IP measurement field kit designed for use in arctic conditions.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December 2021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Arctic-Ready Marine IP System – Software</a:t>
            </a:r>
            <a:r>
              <a:rPr lang="en-US" sz="2000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: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 new software interface for data collection using the Marine IP measurement field kit.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December 2021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Technical Report:</a:t>
            </a:r>
            <a:r>
              <a:rPr lang="en-US" sz="2000" dirty="0">
                <a:effectLst/>
                <a:ea typeface="Libre Franklin"/>
                <a:cs typeface="Libre Franklin"/>
              </a:rPr>
              <a:t>  Provide DHS with a report with all the results of this research that becomes publicly available.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March 2022.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Engineering Design Report:</a:t>
            </a:r>
            <a:r>
              <a:rPr lang="en-US" sz="2000" b="1" dirty="0">
                <a:effectLst/>
                <a:ea typeface="Libre Franklin"/>
                <a:cs typeface="Libre Franklin"/>
              </a:rPr>
              <a:t>  </a:t>
            </a:r>
            <a:r>
              <a:rPr lang="en-US" sz="2000" dirty="0">
                <a:effectLst/>
                <a:ea typeface="Libre Franklin"/>
                <a:cs typeface="Libre Franklin"/>
              </a:rPr>
              <a:t>Provide advanced information for the design parameters for applications of Marine IP with an autonomous underwater vehicle (AUV).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March 2022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Peer-Reviewed Publications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 team will produce draft peer-reviewed scientific publications from this project.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2022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L="342900" marR="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Franklin Gothic Book" panose="020B0503020102020204" pitchFamily="34" charset="0"/>
                <a:ea typeface="Libre Franklin"/>
                <a:cs typeface="Libre Franklin"/>
              </a:rPr>
              <a:t>Publicly Available Data</a:t>
            </a:r>
            <a:r>
              <a:rPr lang="en-US" sz="2000" b="1" dirty="0">
                <a:effectLst/>
                <a:ea typeface="Libre Franklin"/>
                <a:cs typeface="Libre Franklin"/>
              </a:rPr>
              <a:t>:  </a:t>
            </a:r>
            <a:r>
              <a:rPr lang="en-US" sz="2000" dirty="0">
                <a:effectLst/>
                <a:ea typeface="Libre Franklin"/>
                <a:cs typeface="Libre Franklin"/>
              </a:rPr>
              <a:t>Researchers (in coordination with ADAC) will ensure all releasable data produced during this project is publicly available within 6 months of project conclusion. </a:t>
            </a:r>
            <a:r>
              <a:rPr lang="en-US" sz="2000" b="1" dirty="0">
                <a:solidFill>
                  <a:srgbClr val="FFFF00"/>
                </a:solidFill>
                <a:effectLst/>
                <a:ea typeface="Libre Franklin"/>
                <a:cs typeface="Libre Franklin"/>
              </a:rPr>
              <a:t>2022</a:t>
            </a:r>
            <a:endParaRPr lang="en-US" sz="2000" dirty="0">
              <a:effectLst/>
              <a:latin typeface="Noto Sans Symbols"/>
              <a:ea typeface="Noto Sans Symbols"/>
              <a:cs typeface="Noto Sans Symbols"/>
            </a:endParaRPr>
          </a:p>
          <a:p>
            <a:pPr marR="0">
              <a:spcBef>
                <a:spcPts val="0"/>
              </a:spcBef>
              <a:spcAft>
                <a:spcPts val="800"/>
              </a:spcAft>
            </a:pP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577554F-53B5-4A69-A9E7-140C6E96CE17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651090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0692" y="417339"/>
            <a:ext cx="9072168" cy="960582"/>
          </a:xfrm>
        </p:spPr>
        <p:txBody>
          <a:bodyPr>
            <a:normAutofit/>
          </a:bodyPr>
          <a:lstStyle/>
          <a:p>
            <a:r>
              <a:rPr lang="en-US" altLang="en-US" dirty="0"/>
              <a:t>Marine IP: Progress on Remaining Year 6 Objectives</a:t>
            </a:r>
            <a:endParaRPr lang="en-US" dirty="0"/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350692" y="1433809"/>
            <a:ext cx="7817526" cy="4134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0B0F0"/>
                </a:solidFill>
              </a:rPr>
              <a:t>Remaining Project Objectives: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Investigate the potential of Marine IP to detect oil in partial ice formations as well as under pack ice.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Investigate and determine Marine IP’s effectiveness to accurately detect the extent of contaminated areas.</a:t>
            </a:r>
          </a:p>
          <a:p>
            <a:r>
              <a:rPr lang="en-US" sz="2400" b="1" dirty="0">
                <a:solidFill>
                  <a:srgbClr val="00B0F0"/>
                </a:solidFill>
              </a:rPr>
              <a:t>Remaining Project Milestones: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Determine the spectral signature of selected target contaminants utilizing the new Marine IP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Complete data analysis and reporting.</a:t>
            </a:r>
          </a:p>
        </p:txBody>
      </p:sp>
      <p:sp>
        <p:nvSpPr>
          <p:cNvPr id="48" name="Trapezoid 47">
            <a:extLst>
              <a:ext uri="{FF2B5EF4-FFF2-40B4-BE49-F238E27FC236}">
                <a16:creationId xmlns:a16="http://schemas.microsoft.com/office/drawing/2014/main" id="{3222570C-CFC2-4E8A-9914-468BF4A934AC}"/>
              </a:ext>
            </a:extLst>
          </p:cNvPr>
          <p:cNvSpPr/>
          <p:nvPr/>
        </p:nvSpPr>
        <p:spPr>
          <a:xfrm rot="10800000">
            <a:off x="9266848" y="3531523"/>
            <a:ext cx="2307269" cy="254540"/>
          </a:xfrm>
          <a:prstGeom prst="trapezoid">
            <a:avLst>
              <a:gd name="adj" fmla="val 433076"/>
            </a:avLst>
          </a:prstGeom>
          <a:gradFill flip="none" rotWithShape="1">
            <a:gsLst>
              <a:gs pos="34000">
                <a:srgbClr val="FFC000"/>
              </a:gs>
              <a:gs pos="98000">
                <a:srgbClr val="222D3A"/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9E20EE4-2BF3-499A-B9D4-204E92BF185C}"/>
              </a:ext>
            </a:extLst>
          </p:cNvPr>
          <p:cNvGrpSpPr/>
          <p:nvPr/>
        </p:nvGrpSpPr>
        <p:grpSpPr>
          <a:xfrm>
            <a:off x="8828290" y="1397643"/>
            <a:ext cx="3095941" cy="1811517"/>
            <a:chOff x="8816068" y="1555471"/>
            <a:chExt cx="3095941" cy="1811517"/>
          </a:xfrm>
        </p:grpSpPr>
        <p:pic>
          <p:nvPicPr>
            <p:cNvPr id="55" name="Picture 54" descr="Shape&#10;&#10;Description automatically generated">
              <a:extLst>
                <a:ext uri="{FF2B5EF4-FFF2-40B4-BE49-F238E27FC236}">
                  <a16:creationId xmlns:a16="http://schemas.microsoft.com/office/drawing/2014/main" id="{2036F173-099B-4E6F-8E66-9158B81267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532" r="23589"/>
            <a:stretch/>
          </p:blipFill>
          <p:spPr>
            <a:xfrm>
              <a:off x="8824074" y="1555471"/>
              <a:ext cx="3087935" cy="1761240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CD73D23-64C5-4FAE-A1C0-09379B83C857}"/>
                </a:ext>
              </a:extLst>
            </p:cNvPr>
            <p:cNvGrpSpPr/>
            <p:nvPr/>
          </p:nvGrpSpPr>
          <p:grpSpPr>
            <a:xfrm>
              <a:off x="8816068" y="1971168"/>
              <a:ext cx="2420906" cy="1395820"/>
              <a:chOff x="8410476" y="4115310"/>
              <a:chExt cx="2420906" cy="1395820"/>
            </a:xfrm>
          </p:grpSpPr>
          <p:grpSp>
            <p:nvGrpSpPr>
              <p:cNvPr id="56" name="Group 55">
                <a:extLst>
                  <a:ext uri="{FF2B5EF4-FFF2-40B4-BE49-F238E27FC236}">
                    <a16:creationId xmlns:a16="http://schemas.microsoft.com/office/drawing/2014/main" id="{70B2139D-A8E5-4921-9FF6-023A6AA11FE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8410476" y="4115310"/>
                <a:ext cx="2345796" cy="1373935"/>
                <a:chOff x="6006833" y="3920494"/>
                <a:chExt cx="1466137" cy="862091"/>
              </a:xfrm>
            </p:grpSpPr>
            <p:pic>
              <p:nvPicPr>
                <p:cNvPr id="70" name="Picture 69" descr="A close up of a computer&#10;&#10;Description automatically generated">
                  <a:extLst>
                    <a:ext uri="{FF2B5EF4-FFF2-40B4-BE49-F238E27FC236}">
                      <a16:creationId xmlns:a16="http://schemas.microsoft.com/office/drawing/2014/main" id="{3C3F9918-27DC-4F94-86EC-1A686AFE34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668" t="12239" r="3354" b="13500"/>
                <a:stretch/>
              </p:blipFill>
              <p:spPr>
                <a:xfrm>
                  <a:off x="6030913" y="3920494"/>
                  <a:ext cx="1442057" cy="862091"/>
                </a:xfrm>
                <a:prstGeom prst="rect">
                  <a:avLst/>
                </a:prstGeom>
                <a:ln w="38100" cap="sq">
                  <a:noFill/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  <p:sp>
              <p:nvSpPr>
                <p:cNvPr id="71" name="Isosceles Triangle 70">
                  <a:extLst>
                    <a:ext uri="{FF2B5EF4-FFF2-40B4-BE49-F238E27FC236}">
                      <a16:creationId xmlns:a16="http://schemas.microsoft.com/office/drawing/2014/main" id="{BB17A3D9-8AA2-48F7-AC70-3A5DDBD133B8}"/>
                    </a:ext>
                  </a:extLst>
                </p:cNvPr>
                <p:cNvSpPr/>
                <p:nvPr/>
              </p:nvSpPr>
              <p:spPr>
                <a:xfrm rot="21449872">
                  <a:off x="6006833" y="4085023"/>
                  <a:ext cx="88838" cy="653174"/>
                </a:xfrm>
                <a:prstGeom prst="triangle">
                  <a:avLst/>
                </a:prstGeom>
                <a:solidFill>
                  <a:srgbClr val="231F2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57" name="Isosceles Triangle 56">
                <a:extLst>
                  <a:ext uri="{FF2B5EF4-FFF2-40B4-BE49-F238E27FC236}">
                    <a16:creationId xmlns:a16="http://schemas.microsoft.com/office/drawing/2014/main" id="{6D9CA2E9-5B77-4981-9898-E4669030EBEE}"/>
                  </a:ext>
                </a:extLst>
              </p:cNvPr>
              <p:cNvSpPr>
                <a:spLocks noChangeAspect="1"/>
              </p:cNvSpPr>
              <p:nvPr/>
            </p:nvSpPr>
            <p:spPr>
              <a:xfrm rot="236800">
                <a:off x="10628069" y="4284895"/>
                <a:ext cx="203313" cy="1226235"/>
              </a:xfrm>
              <a:prstGeom prst="triangle">
                <a:avLst/>
              </a:prstGeom>
              <a:solidFill>
                <a:srgbClr val="231F2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8" name="Text Placeholder 3">
            <a:extLst>
              <a:ext uri="{FF2B5EF4-FFF2-40B4-BE49-F238E27FC236}">
                <a16:creationId xmlns:a16="http://schemas.microsoft.com/office/drawing/2014/main" id="{40019951-9C42-4C32-9707-B7B563D61D9C}"/>
              </a:ext>
            </a:extLst>
          </p:cNvPr>
          <p:cNvSpPr txBox="1">
            <a:spLocks/>
          </p:cNvSpPr>
          <p:nvPr/>
        </p:nvSpPr>
        <p:spPr>
          <a:xfrm>
            <a:off x="9777571" y="1016145"/>
            <a:ext cx="1426728" cy="2703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FF0000"/>
                </a:solidFill>
              </a:rPr>
              <a:t>Old System</a:t>
            </a:r>
          </a:p>
        </p:txBody>
      </p:sp>
      <p:sp>
        <p:nvSpPr>
          <p:cNvPr id="76" name="Arrow: Right 75">
            <a:extLst>
              <a:ext uri="{FF2B5EF4-FFF2-40B4-BE49-F238E27FC236}">
                <a16:creationId xmlns:a16="http://schemas.microsoft.com/office/drawing/2014/main" id="{B33C2E3B-6F50-4FD1-B4EA-6F1C0CB8268E}"/>
              </a:ext>
            </a:extLst>
          </p:cNvPr>
          <p:cNvSpPr/>
          <p:nvPr/>
        </p:nvSpPr>
        <p:spPr>
          <a:xfrm rot="5400000">
            <a:off x="10355104" y="3630388"/>
            <a:ext cx="151079" cy="328812"/>
          </a:xfrm>
          <a:prstGeom prst="rightArrow">
            <a:avLst/>
          </a:prstGeom>
          <a:solidFill>
            <a:srgbClr val="FFC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Text Placeholder 3">
            <a:extLst>
              <a:ext uri="{FF2B5EF4-FFF2-40B4-BE49-F238E27FC236}">
                <a16:creationId xmlns:a16="http://schemas.microsoft.com/office/drawing/2014/main" id="{2B5B8173-3E28-4686-AB60-D5AF7E8F8142}"/>
              </a:ext>
            </a:extLst>
          </p:cNvPr>
          <p:cNvSpPr txBox="1">
            <a:spLocks/>
          </p:cNvSpPr>
          <p:nvPr/>
        </p:nvSpPr>
        <p:spPr>
          <a:xfrm>
            <a:off x="9578956" y="4017140"/>
            <a:ext cx="1823958" cy="423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600"/>
              </a:spcBef>
            </a:pPr>
            <a:r>
              <a:rPr lang="en-US" b="1" dirty="0">
                <a:solidFill>
                  <a:srgbClr val="00B0F0"/>
                </a:solidFill>
              </a:rPr>
              <a:t>New System</a:t>
            </a:r>
            <a:endParaRPr lang="en-US" b="1" dirty="0">
              <a:solidFill>
                <a:srgbClr val="FFFF00"/>
              </a:solidFill>
            </a:endParaRPr>
          </a:p>
        </p:txBody>
      </p:sp>
      <p:pic>
        <p:nvPicPr>
          <p:cNvPr id="22" name="Picture 21" descr="A picture containing text, yellow, container, bin&#10;&#10;Description automatically generated">
            <a:extLst>
              <a:ext uri="{FF2B5EF4-FFF2-40B4-BE49-F238E27FC236}">
                <a16:creationId xmlns:a16="http://schemas.microsoft.com/office/drawing/2014/main" id="{E75AE130-7E15-4F91-8017-B9CF65D18E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3" b="96386" l="4242" r="93725">
                        <a14:foregroundMark x1="28646" y1="6846" x2="28646" y2="6846"/>
                        <a14:foregroundMark x1="50668" y1="8160" x2="50668" y2="8160"/>
                        <a14:foregroundMark x1="76990" y1="3231" x2="76990" y2="3231"/>
                        <a14:foregroundMark x1="66822" y1="2738" x2="66822" y2="2738"/>
                        <a14:foregroundMark x1="20221" y1="3341" x2="20221" y2="3341"/>
                        <a14:foregroundMark x1="24521" y1="64622" x2="24521" y2="64622"/>
                        <a14:foregroundMark x1="47531" y1="66867" x2="48170" y2="66867"/>
                        <a14:foregroundMark x1="70773" y1="54436" x2="28181" y2="56462"/>
                        <a14:foregroundMark x1="28181" y1="56462" x2="18942" y2="58708"/>
                        <a14:foregroundMark x1="18942" y1="58708" x2="15630" y2="66375"/>
                        <a14:foregroundMark x1="15630" y1="66375" x2="21150" y2="74973"/>
                        <a14:foregroundMark x1="21150" y1="74973" x2="31784" y2="78039"/>
                        <a14:foregroundMark x1="31784" y1="78039" x2="43696" y2="77820"/>
                        <a14:foregroundMark x1="43696" y1="77820" x2="66647" y2="79792"/>
                        <a14:foregroundMark x1="66647" y1="79792" x2="73039" y2="75630"/>
                        <a14:foregroundMark x1="73039" y1="75630" x2="76874" y2="67032"/>
                        <a14:foregroundMark x1="76874" y1="67032" x2="77397" y2="57229"/>
                        <a14:foregroundMark x1="77397" y1="57229" x2="71354" y2="53286"/>
                        <a14:foregroundMark x1="71354" y1="53286" x2="71238" y2="53341"/>
                        <a14:foregroundMark x1="67577" y1="72618" x2="67577" y2="72618"/>
                        <a14:foregroundMark x1="62522" y1="67579" x2="62522" y2="67579"/>
                        <a14:foregroundMark x1="84602" y1="73549" x2="84602" y2="73549"/>
                        <a14:foregroundMark x1="85357" y1="76342" x2="85357" y2="76342"/>
                        <a14:foregroundMark x1="81813" y1="75958" x2="81813" y2="75958"/>
                        <a14:foregroundMark x1="79256" y1="74151" x2="79256" y2="74151"/>
                        <a14:foregroundMark x1="76467" y1="88992" x2="76467" y2="88992"/>
                        <a14:foregroundMark x1="80883" y1="87678" x2="80883" y2="87678"/>
                        <a14:foregroundMark x1="58048" y1="88664" x2="58048" y2="88664"/>
                        <a14:foregroundMark x1="38989" y1="90197" x2="38989" y2="90197"/>
                        <a14:foregroundMark x1="25450" y1="86035" x2="25450" y2="86035"/>
                        <a14:foregroundMark x1="20337" y1="89102" x2="20337" y2="89102"/>
                        <a14:foregroundMark x1="12783" y1="91895" x2="12783" y2="91895"/>
                        <a14:foregroundMark x1="8658" y1="83516" x2="8658" y2="83516"/>
                        <a14:foregroundMark x1="4242" y1="80887" x2="4242" y2="80887"/>
                        <a14:foregroundMark x1="7031" y1="73713" x2="7031" y2="73713"/>
                        <a14:foregroundMark x1="7670" y1="74370" x2="7670" y2="74370"/>
                        <a14:foregroundMark x1="5288" y1="79573" x2="5288" y2="79573"/>
                        <a14:foregroundMark x1="8542" y1="80723" x2="8542" y2="80723"/>
                        <a14:foregroundMark x1="10750" y1="68565" x2="10750" y2="68565"/>
                        <a14:foregroundMark x1="15166" y1="58379" x2="15166" y2="58379"/>
                        <a14:foregroundMark x1="18187" y1="53231" x2="18187" y2="53231"/>
                        <a14:foregroundMark x1="19117" y1="47700" x2="19117" y2="47700"/>
                        <a14:foregroundMark x1="18478" y1="45455" x2="18478" y2="45455"/>
                        <a14:foregroundMark x1="19001" y1="39704" x2="19001" y2="39704"/>
                        <a14:foregroundMark x1="27368" y1="2903" x2="27368" y2="2903"/>
                        <a14:foregroundMark x1="30912" y1="2245" x2="30912" y2="2245"/>
                        <a14:foregroundMark x1="70250" y1="3012" x2="70250" y2="3012"/>
                        <a14:foregroundMark x1="74956" y1="3122" x2="74956" y2="3122"/>
                        <a14:foregroundMark x1="61476" y1="3450" x2="61476" y2="3450"/>
                        <a14:foregroundMark x1="60721" y1="3341" x2="60721" y2="3341"/>
                        <a14:foregroundMark x1="23765" y1="1643" x2="23765" y2="1643"/>
                        <a14:foregroundMark x1="93725" y1="74754" x2="93725" y2="74754"/>
                        <a14:foregroundMark x1="79489" y1="52519" x2="79489" y2="52519"/>
                        <a14:foregroundMark x1="89250" y1="89923" x2="89250" y2="89923"/>
                        <a14:foregroundMark x1="81522" y1="84118" x2="81522" y2="84118"/>
                        <a14:foregroundMark x1="78268" y1="94469" x2="78268" y2="94469"/>
                        <a14:foregroundMark x1="67345" y1="96276" x2="67345" y2="96276"/>
                        <a14:foregroundMark x1="57292" y1="96440" x2="57292" y2="96440"/>
                        <a14:foregroundMark x1="28879" y1="1205" x2="28879" y2="1205"/>
                        <a14:foregroundMark x1="70366" y1="493" x2="70366" y2="493"/>
                        <a14:foregroundMark x1="75305" y1="2136" x2="75305" y2="213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2830" y="4583504"/>
            <a:ext cx="1856210" cy="1969459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6CA80AA-5B42-47AF-83A0-879F13A536C8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1084542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1636" y="1166310"/>
            <a:ext cx="4650799" cy="888402"/>
          </a:xfrm>
        </p:spPr>
        <p:txBody>
          <a:bodyPr anchor="t">
            <a:normAutofit fontScale="90000"/>
          </a:bodyPr>
          <a:lstStyle/>
          <a:p>
            <a:r>
              <a:rPr lang="en-US" altLang="en-US" sz="4400" dirty="0"/>
              <a:t>Thank you!</a:t>
            </a:r>
            <a:br>
              <a:rPr lang="en-US" altLang="en-US" sz="4400" dirty="0"/>
            </a:br>
            <a:br>
              <a:rPr lang="en-US" altLang="en-US" dirty="0"/>
            </a:b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8CA5F6-44F7-4093-8592-437AD0185437}"/>
              </a:ext>
            </a:extLst>
          </p:cNvPr>
          <p:cNvSpPr/>
          <p:nvPr/>
        </p:nvSpPr>
        <p:spPr>
          <a:xfrm>
            <a:off x="1097476" y="2280031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8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D7A89F-D4A2-4D87-9C0E-2920E15C511F}"/>
              </a:ext>
            </a:extLst>
          </p:cNvPr>
          <p:cNvSpPr/>
          <p:nvPr/>
        </p:nvSpPr>
        <p:spPr>
          <a:xfrm>
            <a:off x="155271" y="9149"/>
            <a:ext cx="59407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8 First Quarter Quarterly Review 23-24 September 2021</a:t>
            </a:r>
          </a:p>
        </p:txBody>
      </p:sp>
    </p:spTree>
    <p:extLst>
      <p:ext uri="{BB962C8B-B14F-4D97-AF65-F5344CB8AC3E}">
        <p14:creationId xmlns:p14="http://schemas.microsoft.com/office/powerpoint/2010/main" val="2789549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15249</TotalTime>
  <Words>1348</Words>
  <Application>Microsoft Office PowerPoint</Application>
  <PresentationFormat>Widescreen</PresentationFormat>
  <Paragraphs>153</Paragraphs>
  <Slides>15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Franklin Gothic Book</vt:lpstr>
      <vt:lpstr>Noto Sans Symbols</vt:lpstr>
      <vt:lpstr>Office Theme</vt:lpstr>
      <vt:lpstr>ADAC Year 8 First Quarter Quarterly Review  ...Via Conference Call, 23-24 September 2021 ADAC Project Briefing Marine IP - Detection and Mapping of Oil Under Ice:  A Ruggedized Field Kit</vt:lpstr>
      <vt:lpstr>ADAC Project: Marine Induced Polarization Methods for the Detection and Mapping of Oil in an Arctic Marine Oil Spill – Ruggedized Field Kit Production and Testing</vt:lpstr>
      <vt:lpstr>Marine IP: Project Description and Baseline</vt:lpstr>
      <vt:lpstr>Marine IP: Method</vt:lpstr>
      <vt:lpstr>Marine IP: Method</vt:lpstr>
      <vt:lpstr>Marine IP: Method</vt:lpstr>
      <vt:lpstr>Marine IP: Progress on Research Objectives</vt:lpstr>
      <vt:lpstr>Marine IP: Progress on Milestones</vt:lpstr>
      <vt:lpstr>Marine IP: Progress on Milestones</vt:lpstr>
      <vt:lpstr>Marine IP: Progress on Milestones</vt:lpstr>
      <vt:lpstr>Marine IP: Planned Field Work </vt:lpstr>
      <vt:lpstr>Marine IP: Progress on Milestones</vt:lpstr>
      <vt:lpstr>Marine IP: Progress on Outcomes/Outputs</vt:lpstr>
      <vt:lpstr>Marine IP: Progress on Remaining Year 6 Objectives</vt:lpstr>
      <vt:lpstr>Thank you!  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Kari Walker</cp:lastModifiedBy>
  <cp:revision>277</cp:revision>
  <cp:lastPrinted>2018-08-30T21:44:35Z</cp:lastPrinted>
  <dcterms:created xsi:type="dcterms:W3CDTF">2018-01-03T22:04:18Z</dcterms:created>
  <dcterms:modified xsi:type="dcterms:W3CDTF">2021-10-06T23:13:44Z</dcterms:modified>
</cp:coreProperties>
</file>